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707"/>
  </p:notesMasterIdLst>
  <p:sldIdLst>
    <p:sldId id="257" r:id="rId2"/>
    <p:sldId id="1118" r:id="rId3"/>
    <p:sldId id="1119" r:id="rId4"/>
    <p:sldId id="472" r:id="rId5"/>
    <p:sldId id="1462" r:id="rId6"/>
    <p:sldId id="1482" r:id="rId7"/>
    <p:sldId id="1094" r:id="rId8"/>
    <p:sldId id="1095" r:id="rId9"/>
    <p:sldId id="1123" r:id="rId10"/>
    <p:sldId id="1124" r:id="rId11"/>
    <p:sldId id="1231" r:id="rId12"/>
    <p:sldId id="1232" r:id="rId13"/>
    <p:sldId id="1282" r:id="rId14"/>
    <p:sldId id="1221" r:id="rId15"/>
    <p:sldId id="1222" r:id="rId16"/>
    <p:sldId id="1277" r:id="rId17"/>
    <p:sldId id="598" r:id="rId18"/>
    <p:sldId id="326" r:id="rId19"/>
    <p:sldId id="1235" r:id="rId20"/>
    <p:sldId id="1086" r:id="rId21"/>
    <p:sldId id="579" r:id="rId22"/>
    <p:sldId id="1429" r:id="rId23"/>
    <p:sldId id="1234" r:id="rId24"/>
    <p:sldId id="1445" r:id="rId25"/>
    <p:sldId id="1446" r:id="rId26"/>
    <p:sldId id="1451" r:id="rId27"/>
    <p:sldId id="1452" r:id="rId28"/>
    <p:sldId id="1344" r:id="rId29"/>
    <p:sldId id="1121" r:id="rId30"/>
    <p:sldId id="1122" r:id="rId31"/>
    <p:sldId id="599" r:id="rId32"/>
    <p:sldId id="271" r:id="rId33"/>
    <p:sldId id="328" r:id="rId34"/>
    <p:sldId id="330" r:id="rId35"/>
    <p:sldId id="315" r:id="rId36"/>
    <p:sldId id="314" r:id="rId37"/>
    <p:sldId id="600" r:id="rId38"/>
    <p:sldId id="1416" r:id="rId39"/>
    <p:sldId id="692" r:id="rId40"/>
    <p:sldId id="319" r:id="rId41"/>
    <p:sldId id="601" r:id="rId42"/>
    <p:sldId id="500" r:id="rId43"/>
    <p:sldId id="321" r:id="rId44"/>
    <p:sldId id="1286" r:id="rId45"/>
    <p:sldId id="901" r:id="rId46"/>
    <p:sldId id="902" r:id="rId47"/>
    <p:sldId id="603" r:id="rId48"/>
    <p:sldId id="499" r:id="rId49"/>
    <p:sldId id="604" r:id="rId50"/>
    <p:sldId id="489" r:id="rId51"/>
    <p:sldId id="1483" r:id="rId52"/>
    <p:sldId id="1484" r:id="rId53"/>
    <p:sldId id="1284" r:id="rId54"/>
    <p:sldId id="1485" r:id="rId55"/>
    <p:sldId id="501" r:id="rId56"/>
    <p:sldId id="1486" r:id="rId57"/>
    <p:sldId id="955" r:id="rId58"/>
    <p:sldId id="1487" r:id="rId59"/>
    <p:sldId id="1278" r:id="rId60"/>
    <p:sldId id="1351" r:id="rId61"/>
    <p:sldId id="1098" r:id="rId62"/>
    <p:sldId id="535" r:id="rId63"/>
    <p:sldId id="536" r:id="rId64"/>
    <p:sldId id="537" r:id="rId65"/>
    <p:sldId id="606" r:id="rId66"/>
    <p:sldId id="538" r:id="rId67"/>
    <p:sldId id="883" r:id="rId68"/>
    <p:sldId id="898" r:id="rId69"/>
    <p:sldId id="900" r:id="rId70"/>
    <p:sldId id="1236" r:id="rId71"/>
    <p:sldId id="842" r:id="rId72"/>
    <p:sldId id="1354" r:id="rId73"/>
    <p:sldId id="1171" r:id="rId74"/>
    <p:sldId id="1192" r:id="rId75"/>
    <p:sldId id="1237" r:id="rId76"/>
    <p:sldId id="843" r:id="rId77"/>
    <p:sldId id="1366" r:id="rId78"/>
    <p:sldId id="1172" r:id="rId79"/>
    <p:sldId id="1193" r:id="rId80"/>
    <p:sldId id="1238" r:id="rId81"/>
    <p:sldId id="844" r:id="rId82"/>
    <p:sldId id="1239" r:id="rId83"/>
    <p:sldId id="845" r:id="rId84"/>
    <p:sldId id="1173" r:id="rId85"/>
    <p:sldId id="1276" r:id="rId86"/>
    <p:sldId id="958" r:id="rId87"/>
    <p:sldId id="959" r:id="rId88"/>
    <p:sldId id="960" r:id="rId89"/>
    <p:sldId id="971" r:id="rId90"/>
    <p:sldId id="961" r:id="rId91"/>
    <p:sldId id="962" r:id="rId92"/>
    <p:sldId id="966" r:id="rId93"/>
    <p:sldId id="967" r:id="rId94"/>
    <p:sldId id="963" r:id="rId95"/>
    <p:sldId id="970" r:id="rId96"/>
    <p:sldId id="972" r:id="rId97"/>
    <p:sldId id="973" r:id="rId98"/>
    <p:sldId id="974" r:id="rId99"/>
    <p:sldId id="1490" r:id="rId100"/>
    <p:sldId id="590" r:id="rId101"/>
    <p:sldId id="490" r:id="rId102"/>
    <p:sldId id="491" r:id="rId103"/>
    <p:sldId id="492" r:id="rId104"/>
    <p:sldId id="493" r:id="rId105"/>
    <p:sldId id="495" r:id="rId106"/>
    <p:sldId id="1454" r:id="rId107"/>
    <p:sldId id="1455" r:id="rId108"/>
    <p:sldId id="1174" r:id="rId109"/>
    <p:sldId id="1175" r:id="rId110"/>
    <p:sldId id="1176" r:id="rId111"/>
    <p:sldId id="1491" r:id="rId112"/>
    <p:sldId id="1496" r:id="rId113"/>
    <p:sldId id="1049" r:id="rId114"/>
    <p:sldId id="1050" r:id="rId115"/>
    <p:sldId id="1051" r:id="rId116"/>
    <p:sldId id="1089" r:id="rId117"/>
    <p:sldId id="1052" r:id="rId118"/>
    <p:sldId id="1090" r:id="rId119"/>
    <p:sldId id="1053" r:id="rId120"/>
    <p:sldId id="1243" r:id="rId121"/>
    <p:sldId id="1091" r:id="rId122"/>
    <p:sldId id="1055" r:id="rId123"/>
    <p:sldId id="1056" r:id="rId124"/>
    <p:sldId id="1057" r:id="rId125"/>
    <p:sldId id="1058" r:id="rId126"/>
    <p:sldId id="267" r:id="rId127"/>
    <p:sldId id="272" r:id="rId128"/>
    <p:sldId id="273" r:id="rId129"/>
    <p:sldId id="1178" r:id="rId130"/>
    <p:sldId id="580" r:id="rId131"/>
    <p:sldId id="620" r:id="rId132"/>
    <p:sldId id="1041" r:id="rId133"/>
    <p:sldId id="1040" r:id="rId134"/>
    <p:sldId id="621" r:id="rId135"/>
    <p:sldId id="796" r:id="rId136"/>
    <p:sldId id="849" r:id="rId137"/>
    <p:sldId id="800" r:id="rId138"/>
    <p:sldId id="931" r:id="rId139"/>
    <p:sldId id="985" r:id="rId140"/>
    <p:sldId id="615" r:id="rId141"/>
    <p:sldId id="506" r:id="rId142"/>
    <p:sldId id="803" r:id="rId143"/>
    <p:sldId id="804" r:id="rId144"/>
    <p:sldId id="791" r:id="rId145"/>
    <p:sldId id="793" r:id="rId146"/>
    <p:sldId id="794" r:id="rId147"/>
    <p:sldId id="795" r:id="rId148"/>
    <p:sldId id="616" r:id="rId149"/>
    <p:sldId id="505" r:id="rId150"/>
    <p:sldId id="513" r:id="rId151"/>
    <p:sldId id="1017" r:id="rId152"/>
    <p:sldId id="1009" r:id="rId153"/>
    <p:sldId id="1010" r:id="rId154"/>
    <p:sldId id="618" r:id="rId155"/>
    <p:sldId id="619" r:id="rId156"/>
    <p:sldId id="617" r:id="rId157"/>
    <p:sldId id="502" r:id="rId158"/>
    <p:sldId id="503" r:id="rId159"/>
    <p:sldId id="699" r:id="rId160"/>
    <p:sldId id="504" r:id="rId161"/>
    <p:sldId id="700" r:id="rId162"/>
    <p:sldId id="679" r:id="rId163"/>
    <p:sldId id="940" r:id="rId164"/>
    <p:sldId id="942" r:id="rId165"/>
    <p:sldId id="677" r:id="rId166"/>
    <p:sldId id="678" r:id="rId167"/>
    <p:sldId id="680" r:id="rId168"/>
    <p:sldId id="285" r:id="rId169"/>
    <p:sldId id="286" r:id="rId170"/>
    <p:sldId id="1406" r:id="rId171"/>
    <p:sldId id="1409" r:id="rId172"/>
    <p:sldId id="1287" r:id="rId173"/>
    <p:sldId id="290" r:id="rId174"/>
    <p:sldId id="291" r:id="rId175"/>
    <p:sldId id="829" r:id="rId176"/>
    <p:sldId id="1461" r:id="rId177"/>
    <p:sldId id="830" r:id="rId178"/>
    <p:sldId id="673" r:id="rId179"/>
    <p:sldId id="1470" r:id="rId180"/>
    <p:sldId id="674" r:id="rId181"/>
    <p:sldId id="1148" r:id="rId182"/>
    <p:sldId id="1149" r:id="rId183"/>
    <p:sldId id="1288" r:id="rId184"/>
    <p:sldId id="1464" r:id="rId185"/>
    <p:sldId id="1126" r:id="rId186"/>
    <p:sldId id="1497" r:id="rId187"/>
    <p:sldId id="379" r:id="rId188"/>
    <p:sldId id="953" r:id="rId189"/>
    <p:sldId id="373" r:id="rId190"/>
    <p:sldId id="1508" r:id="rId191"/>
    <p:sldId id="1509" r:id="rId192"/>
    <p:sldId id="1018" r:id="rId193"/>
    <p:sldId id="1019" r:id="rId194"/>
    <p:sldId id="1020" r:id="rId195"/>
    <p:sldId id="640" r:id="rId196"/>
    <p:sldId id="641" r:id="rId197"/>
    <p:sldId id="1474" r:id="rId198"/>
    <p:sldId id="1475" r:id="rId199"/>
    <p:sldId id="1476" r:id="rId200"/>
    <p:sldId id="1477" r:id="rId201"/>
    <p:sldId id="1478" r:id="rId202"/>
    <p:sldId id="1494" r:id="rId203"/>
    <p:sldId id="1479" r:id="rId204"/>
    <p:sldId id="1480" r:id="rId205"/>
    <p:sldId id="1481" r:id="rId206"/>
    <p:sldId id="386" r:id="rId207"/>
    <p:sldId id="1498" r:id="rId208"/>
    <p:sldId id="654" r:id="rId209"/>
    <p:sldId id="397" r:id="rId210"/>
    <p:sldId id="1499" r:id="rId211"/>
    <p:sldId id="657" r:id="rId212"/>
    <p:sldId id="851" r:id="rId213"/>
    <p:sldId id="331" r:id="rId214"/>
    <p:sldId id="1205" r:id="rId215"/>
    <p:sldId id="914" r:id="rId216"/>
    <p:sldId id="852" r:id="rId217"/>
    <p:sldId id="1245" r:id="rId218"/>
    <p:sldId id="1156" r:id="rId219"/>
    <p:sldId id="1465" r:id="rId220"/>
    <p:sldId id="1466" r:id="rId221"/>
    <p:sldId id="1394" r:id="rId222"/>
    <p:sldId id="1395" r:id="rId223"/>
    <p:sldId id="1401" r:id="rId224"/>
    <p:sldId id="1402" r:id="rId225"/>
    <p:sldId id="1244" r:id="rId226"/>
    <p:sldId id="1285" r:id="rId227"/>
    <p:sldId id="1159" r:id="rId228"/>
    <p:sldId id="686" r:id="rId229"/>
    <p:sldId id="1207" r:id="rId230"/>
    <p:sldId id="1356" r:id="rId231"/>
    <p:sldId id="1357" r:id="rId232"/>
    <p:sldId id="302" r:id="rId233"/>
    <p:sldId id="1421" r:id="rId234"/>
    <p:sldId id="1130" r:id="rId235"/>
    <p:sldId id="1203" r:id="rId236"/>
    <p:sldId id="1263" r:id="rId237"/>
    <p:sldId id="1265" r:id="rId238"/>
    <p:sldId id="305" r:id="rId239"/>
    <p:sldId id="1266" r:id="rId240"/>
    <p:sldId id="306" r:id="rId241"/>
    <p:sldId id="308" r:id="rId242"/>
    <p:sldId id="1131" r:id="rId243"/>
    <p:sldId id="1267" r:id="rId244"/>
    <p:sldId id="1132" r:id="rId245"/>
    <p:sldId id="1268" r:id="rId246"/>
    <p:sldId id="1133" r:id="rId247"/>
    <p:sldId id="313" r:id="rId248"/>
    <p:sldId id="1204" r:id="rId249"/>
    <p:sldId id="1134" r:id="rId250"/>
    <p:sldId id="1242" r:id="rId251"/>
    <p:sldId id="1289" r:id="rId252"/>
    <p:sldId id="1135" r:id="rId253"/>
    <p:sldId id="1136" r:id="rId254"/>
    <p:sldId id="1209" r:id="rId255"/>
    <p:sldId id="1269" r:id="rId256"/>
    <p:sldId id="1137" r:id="rId257"/>
    <p:sldId id="1270" r:id="rId258"/>
    <p:sldId id="1138" r:id="rId259"/>
    <p:sldId id="1139" r:id="rId260"/>
    <p:sldId id="1140" r:id="rId261"/>
    <p:sldId id="1078" r:id="rId262"/>
    <p:sldId id="1141" r:id="rId263"/>
    <p:sldId id="1142" r:id="rId264"/>
    <p:sldId id="1143" r:id="rId265"/>
    <p:sldId id="1388" r:id="rId266"/>
    <p:sldId id="1154" r:id="rId267"/>
    <p:sldId id="1144" r:id="rId268"/>
    <p:sldId id="1155" r:id="rId269"/>
    <p:sldId id="1145" r:id="rId270"/>
    <p:sldId id="1146" r:id="rId271"/>
    <p:sldId id="1147" r:id="rId272"/>
    <p:sldId id="1061" r:id="rId273"/>
    <p:sldId id="1062" r:id="rId274"/>
    <p:sldId id="1063" r:id="rId275"/>
    <p:sldId id="1253" r:id="rId276"/>
    <p:sldId id="1254" r:id="rId277"/>
    <p:sldId id="1255" r:id="rId278"/>
    <p:sldId id="1256" r:id="rId279"/>
    <p:sldId id="1500" r:id="rId280"/>
    <p:sldId id="1501" r:id="rId281"/>
    <p:sldId id="1257" r:id="rId282"/>
    <p:sldId id="1258" r:id="rId283"/>
    <p:sldId id="1259" r:id="rId284"/>
    <p:sldId id="1260" r:id="rId285"/>
    <p:sldId id="1261" r:id="rId286"/>
    <p:sldId id="1170" r:id="rId287"/>
    <p:sldId id="1064" r:id="rId288"/>
    <p:sldId id="1065" r:id="rId289"/>
    <p:sldId id="1447" r:id="rId290"/>
    <p:sldId id="1515" r:id="rId291"/>
    <p:sldId id="1516" r:id="rId292"/>
    <p:sldId id="1517" r:id="rId293"/>
    <p:sldId id="1518" r:id="rId294"/>
    <p:sldId id="1519" r:id="rId295"/>
    <p:sldId id="1392" r:id="rId296"/>
    <p:sldId id="1520" r:id="rId297"/>
    <p:sldId id="1521" r:id="rId298"/>
    <p:sldId id="1522" r:id="rId299"/>
    <p:sldId id="1523" r:id="rId300"/>
    <p:sldId id="360" r:id="rId301"/>
    <p:sldId id="801" r:id="rId302"/>
    <p:sldId id="1262" r:id="rId303"/>
    <p:sldId id="362" r:id="rId304"/>
    <p:sldId id="507" r:id="rId305"/>
    <p:sldId id="591" r:id="rId306"/>
    <p:sldId id="385" r:id="rId307"/>
    <p:sldId id="1125" r:id="rId308"/>
    <p:sldId id="387" r:id="rId309"/>
    <p:sldId id="388" r:id="rId310"/>
    <p:sldId id="527" r:id="rId311"/>
    <p:sldId id="529" r:id="rId312"/>
    <p:sldId id="393" r:id="rId313"/>
    <p:sldId id="395" r:id="rId314"/>
    <p:sldId id="947" r:id="rId315"/>
    <p:sldId id="1424" r:id="rId316"/>
    <p:sldId id="702" r:id="rId317"/>
    <p:sldId id="531" r:id="rId318"/>
    <p:sldId id="1362" r:id="rId319"/>
    <p:sldId id="1363" r:id="rId320"/>
    <p:sldId id="949" r:id="rId321"/>
    <p:sldId id="950" r:id="rId322"/>
    <p:sldId id="853" r:id="rId323"/>
    <p:sldId id="1102" r:id="rId324"/>
    <p:sldId id="816" r:id="rId325"/>
    <p:sldId id="414" r:id="rId326"/>
    <p:sldId id="545" r:id="rId327"/>
    <p:sldId id="533" r:id="rId328"/>
    <p:sldId id="534" r:id="rId329"/>
    <p:sldId id="542" r:id="rId330"/>
    <p:sldId id="543" r:id="rId331"/>
    <p:sldId id="1361" r:id="rId332"/>
    <p:sldId id="544" r:id="rId333"/>
    <p:sldId id="1295" r:id="rId334"/>
    <p:sldId id="546" r:id="rId335"/>
    <p:sldId id="522" r:id="rId336"/>
    <p:sldId id="523" r:id="rId337"/>
    <p:sldId id="809" r:id="rId338"/>
    <p:sldId id="526" r:id="rId339"/>
    <p:sldId id="1387" r:id="rId340"/>
    <p:sldId id="524" r:id="rId341"/>
    <p:sldId id="548" r:id="rId342"/>
    <p:sldId id="646" r:id="rId343"/>
    <p:sldId id="647" r:id="rId344"/>
    <p:sldId id="773" r:id="rId345"/>
    <p:sldId id="772" r:id="rId346"/>
    <p:sldId id="549" r:id="rId347"/>
    <p:sldId id="550" r:id="rId348"/>
    <p:sldId id="547" r:id="rId349"/>
    <p:sldId id="515" r:id="rId350"/>
    <p:sldId id="516" r:id="rId351"/>
    <p:sldId id="517" r:id="rId352"/>
    <p:sldId id="551" r:id="rId353"/>
    <p:sldId id="554" r:id="rId354"/>
    <p:sldId id="555" r:id="rId355"/>
    <p:sldId id="1386" r:id="rId356"/>
    <p:sldId id="558" r:id="rId357"/>
    <p:sldId id="1467" r:id="rId358"/>
    <p:sldId id="1468" r:id="rId359"/>
    <p:sldId id="1419" r:id="rId360"/>
    <p:sldId id="562" r:id="rId361"/>
    <p:sldId id="563" r:id="rId362"/>
    <p:sldId id="1296" r:id="rId363"/>
    <p:sldId id="1335" r:id="rId364"/>
    <p:sldId id="1336" r:id="rId365"/>
    <p:sldId id="625" r:id="rId366"/>
    <p:sldId id="1150" r:id="rId367"/>
    <p:sldId id="1240" r:id="rId368"/>
    <p:sldId id="1414" r:id="rId369"/>
    <p:sldId id="1444" r:id="rId370"/>
    <p:sldId id="1152" r:id="rId371"/>
    <p:sldId id="1153" r:id="rId372"/>
    <p:sldId id="436" r:id="rId373"/>
    <p:sldId id="402" r:id="rId374"/>
    <p:sldId id="403" r:id="rId375"/>
    <p:sldId id="404" r:id="rId376"/>
    <p:sldId id="1075" r:id="rId377"/>
    <p:sldId id="1076" r:id="rId378"/>
    <p:sldId id="1219" r:id="rId379"/>
    <p:sldId id="421" r:id="rId380"/>
    <p:sldId id="564" r:id="rId381"/>
    <p:sldId id="1364" r:id="rId382"/>
    <p:sldId id="826" r:id="rId383"/>
    <p:sldId id="566" r:id="rId384"/>
    <p:sldId id="1211" r:id="rId385"/>
    <p:sldId id="1430" r:id="rId386"/>
    <p:sldId id="1460" r:id="rId387"/>
    <p:sldId id="820" r:id="rId388"/>
    <p:sldId id="821" r:id="rId389"/>
    <p:sldId id="1077" r:id="rId390"/>
    <p:sldId id="1177" r:id="rId391"/>
    <p:sldId id="798" r:id="rId392"/>
    <p:sldId id="1215" r:id="rId393"/>
    <p:sldId id="1427" r:id="rId394"/>
    <p:sldId id="1225" r:id="rId395"/>
    <p:sldId id="1212" r:id="rId396"/>
    <p:sldId id="1213" r:id="rId397"/>
    <p:sldId id="1216" r:id="rId398"/>
    <p:sldId id="1210" r:id="rId399"/>
    <p:sldId id="1151" r:id="rId400"/>
    <p:sldId id="1217" r:id="rId401"/>
    <p:sldId id="1226" r:id="rId402"/>
    <p:sldId id="443" r:id="rId403"/>
    <p:sldId id="445" r:id="rId404"/>
    <p:sldId id="446" r:id="rId405"/>
    <p:sldId id="1293" r:id="rId406"/>
    <p:sldId id="1403" r:id="rId407"/>
    <p:sldId id="1290" r:id="rId408"/>
    <p:sldId id="1294" r:id="rId409"/>
    <p:sldId id="1283" r:id="rId410"/>
    <p:sldId id="1510" r:id="rId411"/>
    <p:sldId id="1292" r:id="rId412"/>
    <p:sldId id="440" r:id="rId413"/>
    <p:sldId id="823" r:id="rId414"/>
    <p:sldId id="570" r:id="rId415"/>
    <p:sldId id="827" r:id="rId416"/>
    <p:sldId id="453" r:id="rId417"/>
    <p:sldId id="574" r:id="rId418"/>
    <p:sldId id="838" r:id="rId419"/>
    <p:sldId id="839" r:id="rId420"/>
    <p:sldId id="1271" r:id="rId421"/>
    <p:sldId id="1059" r:id="rId422"/>
    <p:sldId id="1060" r:id="rId423"/>
    <p:sldId id="1418" r:id="rId424"/>
    <p:sldId id="576" r:id="rId425"/>
    <p:sldId id="824" r:id="rId426"/>
    <p:sldId id="577" r:id="rId427"/>
    <p:sldId id="935" r:id="rId428"/>
    <p:sldId id="371" r:id="rId429"/>
    <p:sldId id="575" r:id="rId430"/>
    <p:sldId id="1426" r:id="rId431"/>
    <p:sldId id="1165" r:id="rId432"/>
    <p:sldId id="1166" r:id="rId433"/>
    <p:sldId id="937" r:id="rId434"/>
    <p:sldId id="894" r:id="rId435"/>
    <p:sldId id="532" r:id="rId436"/>
    <p:sldId id="1167" r:id="rId437"/>
    <p:sldId id="1168" r:id="rId438"/>
    <p:sldId id="587" r:id="rId439"/>
    <p:sldId id="675" r:id="rId440"/>
    <p:sldId id="588" r:id="rId441"/>
    <p:sldId id="997" r:id="rId442"/>
    <p:sldId id="856" r:id="rId443"/>
    <p:sldId id="857" r:id="rId444"/>
    <p:sldId id="706" r:id="rId445"/>
    <p:sldId id="589" r:id="rId446"/>
    <p:sldId id="998" r:id="rId447"/>
    <p:sldId id="707" r:id="rId448"/>
    <p:sldId id="815" r:id="rId449"/>
    <p:sldId id="1410" r:id="rId450"/>
    <p:sldId id="979" r:id="rId451"/>
    <p:sldId id="982" r:id="rId452"/>
    <p:sldId id="983" r:id="rId453"/>
    <p:sldId id="975" r:id="rId454"/>
    <p:sldId id="708" r:id="rId455"/>
    <p:sldId id="593" r:id="rId456"/>
    <p:sldId id="709" r:id="rId457"/>
    <p:sldId id="594" r:id="rId458"/>
    <p:sldId id="710" r:id="rId459"/>
    <p:sldId id="607" r:id="rId460"/>
    <p:sldId id="336" r:id="rId461"/>
    <p:sldId id="337" r:id="rId462"/>
    <p:sldId id="748" r:id="rId463"/>
    <p:sldId id="1034" r:id="rId464"/>
    <p:sldId id="508" r:id="rId465"/>
    <p:sldId id="622" r:id="rId466"/>
    <p:sldId id="1194" r:id="rId467"/>
    <p:sldId id="989" r:id="rId468"/>
    <p:sldId id="1228" r:id="rId469"/>
    <p:sldId id="987" r:id="rId470"/>
    <p:sldId id="623" r:id="rId471"/>
    <p:sldId id="1035" r:id="rId472"/>
    <p:sldId id="1514" r:id="rId473"/>
    <p:sldId id="1196" r:id="rId474"/>
    <p:sldId id="990" r:id="rId475"/>
    <p:sldId id="991" r:id="rId476"/>
    <p:sldId id="1224" r:id="rId477"/>
    <p:sldId id="627" r:id="rId478"/>
    <p:sldId id="628" r:id="rId479"/>
    <p:sldId id="1036" r:id="rId480"/>
    <p:sldId id="626" r:id="rId481"/>
    <p:sldId id="992" r:id="rId482"/>
    <p:sldId id="1037" r:id="rId483"/>
    <p:sldId id="629" r:id="rId484"/>
    <p:sldId id="1274" r:id="rId485"/>
    <p:sldId id="1038" r:id="rId486"/>
    <p:sldId id="630" r:id="rId487"/>
    <p:sldId id="1039" r:id="rId488"/>
    <p:sldId id="1082" r:id="rId489"/>
    <p:sldId id="1197" r:id="rId490"/>
    <p:sldId id="818" r:id="rId491"/>
    <p:sldId id="1199" r:id="rId492"/>
    <p:sldId id="1081" r:id="rId493"/>
    <p:sldId id="631" r:id="rId494"/>
    <p:sldId id="993" r:id="rId495"/>
    <p:sldId id="1083" r:id="rId496"/>
    <p:sldId id="1198" r:id="rId497"/>
    <p:sldId id="913" r:id="rId498"/>
    <p:sldId id="1200" r:id="rId499"/>
    <p:sldId id="1085" r:id="rId500"/>
    <p:sldId id="1201" r:id="rId501"/>
    <p:sldId id="994" r:id="rId502"/>
    <p:sldId id="1272" r:id="rId503"/>
    <p:sldId id="1084" r:id="rId504"/>
    <p:sldId id="751" r:id="rId505"/>
    <p:sldId id="352" r:id="rId506"/>
    <p:sldId id="1275" r:id="rId507"/>
    <p:sldId id="633" r:id="rId508"/>
    <p:sldId id="521" r:id="rId509"/>
    <p:sldId id="1337" r:id="rId510"/>
    <p:sldId id="1160" r:id="rId511"/>
    <p:sldId id="1340" r:id="rId512"/>
    <p:sldId id="1352" r:id="rId513"/>
    <p:sldId id="368" r:id="rId514"/>
    <p:sldId id="636" r:id="rId515"/>
    <p:sldId id="663" r:id="rId516"/>
    <p:sldId id="664" r:id="rId517"/>
    <p:sldId id="637" r:id="rId518"/>
    <p:sldId id="638" r:id="rId519"/>
    <p:sldId id="712" r:id="rId520"/>
    <p:sldId id="713" r:id="rId521"/>
    <p:sldId id="714" r:id="rId522"/>
    <p:sldId id="836" r:id="rId523"/>
    <p:sldId id="837" r:id="rId524"/>
    <p:sldId id="342" r:id="rId525"/>
    <p:sldId id="1067" r:id="rId526"/>
    <p:sldId id="1473" r:id="rId527"/>
    <p:sldId id="1343" r:id="rId528"/>
    <p:sldId id="1068" r:id="rId529"/>
    <p:sldId id="727" r:id="rId530"/>
    <p:sldId id="1512" r:id="rId531"/>
    <p:sldId id="728" r:id="rId532"/>
    <p:sldId id="1513" r:id="rId533"/>
    <p:sldId id="781" r:id="rId534"/>
    <p:sldId id="1007" r:id="rId535"/>
    <p:sldId id="730" r:id="rId536"/>
    <p:sldId id="1264" r:id="rId537"/>
    <p:sldId id="1448" r:id="rId538"/>
    <p:sldId id="1449" r:id="rId539"/>
    <p:sldId id="1450" r:id="rId540"/>
    <p:sldId id="1157" r:id="rId541"/>
    <p:sldId id="1158" r:id="rId542"/>
    <p:sldId id="775" r:id="rId543"/>
    <p:sldId id="354" r:id="rId544"/>
    <p:sldId id="735" r:id="rId545"/>
    <p:sldId id="738" r:id="rId546"/>
    <p:sldId id="774" r:id="rId547"/>
    <p:sldId id="1453" r:id="rId548"/>
    <p:sldId id="1525" r:id="rId549"/>
    <p:sldId id="737" r:id="rId550"/>
    <p:sldId id="740" r:id="rId551"/>
    <p:sldId id="683" r:id="rId552"/>
    <p:sldId id="684" r:id="rId553"/>
    <p:sldId id="682" r:id="rId554"/>
    <p:sldId id="1405" r:id="rId555"/>
    <p:sldId id="1434" r:id="rId556"/>
    <p:sldId id="1432" r:id="rId557"/>
    <p:sldId id="1385" r:id="rId558"/>
    <p:sldId id="1433" r:id="rId559"/>
    <p:sldId id="1438" r:id="rId560"/>
    <p:sldId id="1439" r:id="rId561"/>
    <p:sldId id="1440" r:id="rId562"/>
    <p:sldId id="1431" r:id="rId563"/>
    <p:sldId id="1436" r:id="rId564"/>
    <p:sldId id="968" r:id="rId565"/>
    <p:sldId id="969" r:id="rId566"/>
    <p:sldId id="609" r:id="rId567"/>
    <p:sldId id="610" r:id="rId568"/>
    <p:sldId id="703" r:id="rId569"/>
    <p:sldId id="611" r:id="rId570"/>
    <p:sldId id="612" r:id="rId571"/>
    <p:sldId id="704" r:id="rId572"/>
    <p:sldId id="613" r:id="rId573"/>
    <p:sldId id="705" r:id="rId574"/>
    <p:sldId id="614" r:id="rId575"/>
    <p:sldId id="1045" r:id="rId576"/>
    <p:sldId id="1382" r:id="rId577"/>
    <p:sldId id="1492" r:id="rId578"/>
    <p:sldId id="986" r:id="rId579"/>
    <p:sldId id="427" r:id="rId580"/>
    <p:sldId id="689" r:id="rId581"/>
    <p:sldId id="731" r:id="rId582"/>
    <p:sldId id="732" r:id="rId583"/>
    <p:sldId id="758" r:id="rId584"/>
    <p:sldId id="759" r:id="rId585"/>
    <p:sldId id="1417" r:id="rId586"/>
    <p:sldId id="916" r:id="rId587"/>
    <p:sldId id="917" r:id="rId588"/>
    <p:sldId id="840" r:id="rId589"/>
    <p:sldId id="841" r:id="rId590"/>
    <p:sldId id="939" r:id="rId591"/>
    <p:sldId id="766" r:id="rId592"/>
    <p:sldId id="767" r:id="rId593"/>
    <p:sldId id="776" r:id="rId594"/>
    <p:sldId id="752" r:id="rId595"/>
    <p:sldId id="753" r:id="rId596"/>
    <p:sldId id="764" r:id="rId597"/>
    <p:sldId id="1507" r:id="rId598"/>
    <p:sldId id="765" r:id="rId599"/>
    <p:sldId id="1472" r:id="rId600"/>
    <p:sldId id="874" r:id="rId601"/>
    <p:sldId id="946" r:id="rId602"/>
    <p:sldId id="943" r:id="rId603"/>
    <p:sldId id="755" r:id="rId604"/>
    <p:sldId id="754" r:id="rId605"/>
    <p:sldId id="670" r:id="rId606"/>
    <p:sldId id="1347" r:id="rId607"/>
    <p:sldId id="777" r:id="rId608"/>
    <p:sldId id="762" r:id="rId609"/>
    <p:sldId id="763" r:id="rId610"/>
    <p:sldId id="769" r:id="rId611"/>
    <p:sldId id="1398" r:id="rId612"/>
    <p:sldId id="770" r:id="rId613"/>
    <p:sldId id="873" r:id="rId614"/>
    <p:sldId id="875" r:id="rId615"/>
    <p:sldId id="1469" r:id="rId616"/>
    <p:sldId id="1412" r:id="rId617"/>
    <p:sldId id="583" r:id="rId618"/>
    <p:sldId id="584" r:id="rId619"/>
    <p:sldId id="585" r:id="rId620"/>
    <p:sldId id="1069" r:id="rId621"/>
    <p:sldId id="1442" r:id="rId622"/>
    <p:sldId id="952" r:id="rId623"/>
    <p:sldId id="1348" r:id="rId624"/>
    <p:sldId id="1524" r:id="rId625"/>
    <p:sldId id="1349" r:id="rId626"/>
    <p:sldId id="1396" r:id="rId627"/>
    <p:sldId id="1397" r:id="rId628"/>
    <p:sldId id="1350" r:id="rId629"/>
    <p:sldId id="761" r:id="rId630"/>
    <p:sldId id="1404" r:id="rId631"/>
    <p:sldId id="861" r:id="rId632"/>
    <p:sldId id="862" r:id="rId633"/>
    <p:sldId id="756" r:id="rId634"/>
    <p:sldId id="1506" r:id="rId635"/>
    <p:sldId id="771" r:id="rId636"/>
    <p:sldId id="876" r:id="rId637"/>
    <p:sldId id="1471" r:id="rId638"/>
    <p:sldId id="1393" r:id="rId639"/>
    <p:sldId id="1389" r:id="rId640"/>
    <p:sldId id="1457" r:id="rId641"/>
    <p:sldId id="1458" r:id="rId642"/>
    <p:sldId id="1459" r:id="rId643"/>
    <p:sldId id="1505" r:id="rId644"/>
    <p:sldId id="1428" r:id="rId645"/>
    <p:sldId id="778" r:id="rId646"/>
    <p:sldId id="779" r:id="rId647"/>
    <p:sldId id="834" r:id="rId648"/>
    <p:sldId id="780" r:id="rId649"/>
    <p:sldId id="833" r:id="rId650"/>
    <p:sldId id="783" r:id="rId651"/>
    <p:sldId id="880" r:id="rId652"/>
    <p:sldId id="881" r:id="rId653"/>
    <p:sldId id="879" r:id="rId654"/>
    <p:sldId id="866" r:id="rId655"/>
    <p:sldId id="1341" r:id="rId656"/>
    <p:sldId id="1390" r:id="rId657"/>
    <p:sldId id="1391" r:id="rId658"/>
    <p:sldId id="878" r:id="rId659"/>
    <p:sldId id="867" r:id="rId660"/>
    <p:sldId id="868" r:id="rId661"/>
    <p:sldId id="870" r:id="rId662"/>
    <p:sldId id="1241" r:id="rId663"/>
    <p:sldId id="1411" r:id="rId664"/>
    <p:sldId id="869" r:id="rId665"/>
    <p:sldId id="1342" r:id="rId666"/>
    <p:sldId id="1367" r:id="rId667"/>
    <p:sldId id="1377" r:id="rId668"/>
    <p:sldId id="1379" r:id="rId669"/>
    <p:sldId id="1368" r:id="rId670"/>
    <p:sldId id="1369" r:id="rId671"/>
    <p:sldId id="1380" r:id="rId672"/>
    <p:sldId id="1381" r:id="rId673"/>
    <p:sldId id="1370" r:id="rId674"/>
    <p:sldId id="1371" r:id="rId675"/>
    <p:sldId id="1372" r:id="rId676"/>
    <p:sldId id="1373" r:id="rId677"/>
    <p:sldId id="1374" r:id="rId678"/>
    <p:sldId id="1375" r:id="rId679"/>
    <p:sldId id="1033" r:id="rId680"/>
    <p:sldId id="1021" r:id="rId681"/>
    <p:sldId id="1022" r:id="rId682"/>
    <p:sldId id="1023" r:id="rId683"/>
    <p:sldId id="1024" r:id="rId684"/>
    <p:sldId id="1025" r:id="rId685"/>
    <p:sldId id="1027" r:id="rId686"/>
    <p:sldId id="1028" r:id="rId687"/>
    <p:sldId id="1029" r:id="rId688"/>
    <p:sldId id="1030" r:id="rId689"/>
    <p:sldId id="1032" r:id="rId690"/>
    <p:sldId id="1031" r:id="rId691"/>
    <p:sldId id="1526" r:id="rId692"/>
    <p:sldId id="885" r:id="rId693"/>
    <p:sldId id="1074" r:id="rId694"/>
    <p:sldId id="976" r:id="rId695"/>
    <p:sldId id="933" r:id="rId696"/>
    <p:sldId id="954" r:id="rId697"/>
    <p:sldId id="788" r:id="rId698"/>
    <p:sldId id="1502" r:id="rId699"/>
    <p:sldId id="1456" r:id="rId700"/>
    <p:sldId id="1489" r:id="rId701"/>
    <p:sldId id="1503" r:id="rId702"/>
    <p:sldId id="1493" r:id="rId703"/>
    <p:sldId id="1495" r:id="rId704"/>
    <p:sldId id="1511" r:id="rId705"/>
    <p:sldId id="1504" r:id="rId70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AA496"/>
    <a:srgbClr val="FF0000"/>
    <a:srgbClr val="FD8603"/>
    <a:srgbClr val="F63122"/>
    <a:srgbClr val="66CCFF"/>
    <a:srgbClr val="41C60C"/>
    <a:srgbClr val="39AE0A"/>
    <a:srgbClr val="5E4C34"/>
    <a:srgbClr val="7E007E"/>
    <a:srgbClr val="16440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382" autoAdjust="0"/>
    <p:restoredTop sz="86405" autoAdjust="0"/>
  </p:normalViewPr>
  <p:slideViewPr>
    <p:cSldViewPr>
      <p:cViewPr varScale="1">
        <p:scale>
          <a:sx n="79" d="100"/>
          <a:sy n="79" d="100"/>
        </p:scale>
        <p:origin x="893" y="82"/>
      </p:cViewPr>
      <p:guideLst>
        <p:guide orient="horz" pos="2160"/>
        <p:guide pos="3840"/>
      </p:guideLst>
    </p:cSldViewPr>
  </p:slideViewPr>
  <p:outlineViewPr>
    <p:cViewPr>
      <p:scale>
        <a:sx n="33" d="100"/>
        <a:sy n="33" d="100"/>
      </p:scale>
      <p:origin x="0" y="-6744"/>
    </p:cViewPr>
  </p:outlineViewPr>
  <p:notesTextViewPr>
    <p:cViewPr>
      <p:scale>
        <a:sx n="200" d="100"/>
        <a:sy n="200" d="100"/>
      </p:scale>
      <p:origin x="0" y="0"/>
    </p:cViewPr>
  </p:notesTextViewPr>
  <p:sorterViewPr>
    <p:cViewPr>
      <p:scale>
        <a:sx n="100" d="100"/>
        <a:sy n="100" d="100"/>
      </p:scale>
      <p:origin x="0" y="-206502"/>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slide" Target="slides/slide692.xml"/><Relationship Id="rId707" Type="http://schemas.openxmlformats.org/officeDocument/2006/relationships/notesMaster" Target="notesMasters/notesMaster1.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620" Type="http://schemas.openxmlformats.org/officeDocument/2006/relationships/slide" Target="slides/slide619.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424" Type="http://schemas.openxmlformats.org/officeDocument/2006/relationships/slide" Target="slides/slide423.xml"/><Relationship Id="rId631" Type="http://schemas.openxmlformats.org/officeDocument/2006/relationships/slide" Target="slides/slide630.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152" Type="http://schemas.openxmlformats.org/officeDocument/2006/relationships/slide" Target="slides/slide151.xml"/><Relationship Id="rId457" Type="http://schemas.openxmlformats.org/officeDocument/2006/relationships/slide" Target="slides/slide456.xml"/><Relationship Id="rId664" Type="http://schemas.openxmlformats.org/officeDocument/2006/relationships/slide" Target="slides/slide663.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328" Type="http://schemas.openxmlformats.org/officeDocument/2006/relationships/slide" Target="slides/slide327.xml"/><Relationship Id="rId535" Type="http://schemas.openxmlformats.org/officeDocument/2006/relationships/slide" Target="slides/slide534.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79" Type="http://schemas.openxmlformats.org/officeDocument/2006/relationships/slide" Target="slides/slide478.xml"/><Relationship Id="rId686" Type="http://schemas.openxmlformats.org/officeDocument/2006/relationships/slide" Target="slides/slide685.xml"/><Relationship Id="rId36" Type="http://schemas.openxmlformats.org/officeDocument/2006/relationships/slide" Target="slides/slide35.xml"/><Relationship Id="rId339" Type="http://schemas.openxmlformats.org/officeDocument/2006/relationships/slide" Target="slides/slide338.xml"/><Relationship Id="rId546" Type="http://schemas.openxmlformats.org/officeDocument/2006/relationships/slide" Target="slides/slide545.xml"/><Relationship Id="rId101" Type="http://schemas.openxmlformats.org/officeDocument/2006/relationships/slide" Target="slides/slide100.xml"/><Relationship Id="rId185" Type="http://schemas.openxmlformats.org/officeDocument/2006/relationships/slide" Target="slides/slide184.xml"/><Relationship Id="rId406" Type="http://schemas.openxmlformats.org/officeDocument/2006/relationships/slide" Target="slides/slide405.xml"/><Relationship Id="rId392" Type="http://schemas.openxmlformats.org/officeDocument/2006/relationships/slide" Target="slides/slide391.xml"/><Relationship Id="rId613" Type="http://schemas.openxmlformats.org/officeDocument/2006/relationships/slide" Target="slides/slide612.xml"/><Relationship Id="rId697" Type="http://schemas.openxmlformats.org/officeDocument/2006/relationships/slide" Target="slides/slide696.xml"/><Relationship Id="rId252" Type="http://schemas.openxmlformats.org/officeDocument/2006/relationships/slide" Target="slides/slide251.xml"/><Relationship Id="rId47" Type="http://schemas.openxmlformats.org/officeDocument/2006/relationships/slide" Target="slides/slide46.xml"/><Relationship Id="rId112" Type="http://schemas.openxmlformats.org/officeDocument/2006/relationships/slide" Target="slides/slide111.xml"/><Relationship Id="rId557" Type="http://schemas.openxmlformats.org/officeDocument/2006/relationships/slide" Target="slides/slide556.xml"/><Relationship Id="rId196" Type="http://schemas.openxmlformats.org/officeDocument/2006/relationships/slide" Target="slides/slide195.xml"/><Relationship Id="rId417" Type="http://schemas.openxmlformats.org/officeDocument/2006/relationships/slide" Target="slides/slide416.xml"/><Relationship Id="rId624" Type="http://schemas.openxmlformats.org/officeDocument/2006/relationships/slide" Target="slides/slide623.xml"/><Relationship Id="rId263" Type="http://schemas.openxmlformats.org/officeDocument/2006/relationships/slide" Target="slides/slide262.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428" Type="http://schemas.openxmlformats.org/officeDocument/2006/relationships/slide" Target="slides/slide427.xml"/><Relationship Id="rId635" Type="http://schemas.openxmlformats.org/officeDocument/2006/relationships/slide" Target="slides/slide634.xml"/><Relationship Id="rId274" Type="http://schemas.openxmlformats.org/officeDocument/2006/relationships/slide" Target="slides/slide273.xml"/><Relationship Id="rId481" Type="http://schemas.openxmlformats.org/officeDocument/2006/relationships/slide" Target="slides/slide480.xml"/><Relationship Id="rId702" Type="http://schemas.openxmlformats.org/officeDocument/2006/relationships/slide" Target="slides/slide701.xml"/><Relationship Id="rId69" Type="http://schemas.openxmlformats.org/officeDocument/2006/relationships/slide" Target="slides/slide68.xml"/><Relationship Id="rId134" Type="http://schemas.openxmlformats.org/officeDocument/2006/relationships/slide" Target="slides/slide133.xml"/><Relationship Id="rId579" Type="http://schemas.openxmlformats.org/officeDocument/2006/relationships/slide" Target="slides/slide578.xml"/><Relationship Id="rId341" Type="http://schemas.openxmlformats.org/officeDocument/2006/relationships/slide" Target="slides/slide340.xml"/><Relationship Id="rId439" Type="http://schemas.openxmlformats.org/officeDocument/2006/relationships/slide" Target="slides/slide438.xml"/><Relationship Id="rId646" Type="http://schemas.openxmlformats.org/officeDocument/2006/relationships/slide" Target="slides/slide645.xml"/><Relationship Id="rId201" Type="http://schemas.openxmlformats.org/officeDocument/2006/relationships/slide" Target="slides/slide200.xml"/><Relationship Id="rId285" Type="http://schemas.openxmlformats.org/officeDocument/2006/relationships/slide" Target="slides/slide284.xml"/><Relationship Id="rId506" Type="http://schemas.openxmlformats.org/officeDocument/2006/relationships/slide" Target="slides/slide505.xml"/><Relationship Id="rId492" Type="http://schemas.openxmlformats.org/officeDocument/2006/relationships/slide" Target="slides/slide491.xml"/><Relationship Id="rId145" Type="http://schemas.openxmlformats.org/officeDocument/2006/relationships/slide" Target="slides/slide144.xml"/><Relationship Id="rId352" Type="http://schemas.openxmlformats.org/officeDocument/2006/relationships/slide" Target="slides/slide351.xml"/><Relationship Id="rId212" Type="http://schemas.openxmlformats.org/officeDocument/2006/relationships/slide" Target="slides/slide211.xml"/><Relationship Id="rId657" Type="http://schemas.openxmlformats.org/officeDocument/2006/relationships/slide" Target="slides/slide656.xml"/><Relationship Id="rId296" Type="http://schemas.openxmlformats.org/officeDocument/2006/relationships/slide" Target="slides/slide295.xml"/><Relationship Id="rId517" Type="http://schemas.openxmlformats.org/officeDocument/2006/relationships/slide" Target="slides/slide516.xml"/><Relationship Id="rId60" Type="http://schemas.openxmlformats.org/officeDocument/2006/relationships/slide" Target="slides/slide59.xml"/><Relationship Id="rId156" Type="http://schemas.openxmlformats.org/officeDocument/2006/relationships/slide" Target="slides/slide155.xml"/><Relationship Id="rId363" Type="http://schemas.openxmlformats.org/officeDocument/2006/relationships/slide" Target="slides/slide362.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528" Type="http://schemas.openxmlformats.org/officeDocument/2006/relationships/slide" Target="slides/slide527.xml"/><Relationship Id="rId167" Type="http://schemas.openxmlformats.org/officeDocument/2006/relationships/slide" Target="slides/slide166.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37" Type="http://schemas.openxmlformats.org/officeDocument/2006/relationships/slide" Target="slides/slide636.xml"/><Relationship Id="rId679" Type="http://schemas.openxmlformats.org/officeDocument/2006/relationships/slide" Target="slides/slide678.xml"/><Relationship Id="rId2" Type="http://schemas.openxmlformats.org/officeDocument/2006/relationships/slide" Target="slides/slide1.xml"/><Relationship Id="rId29" Type="http://schemas.openxmlformats.org/officeDocument/2006/relationships/slide" Target="slides/slide28.xml"/><Relationship Id="rId276" Type="http://schemas.openxmlformats.org/officeDocument/2006/relationships/slide" Target="slides/slide275.xml"/><Relationship Id="rId441" Type="http://schemas.openxmlformats.org/officeDocument/2006/relationships/slide" Target="slides/slide440.xml"/><Relationship Id="rId483" Type="http://schemas.openxmlformats.org/officeDocument/2006/relationships/slide" Target="slides/slide482.xml"/><Relationship Id="rId539" Type="http://schemas.openxmlformats.org/officeDocument/2006/relationships/slide" Target="slides/slide538.xml"/><Relationship Id="rId690" Type="http://schemas.openxmlformats.org/officeDocument/2006/relationships/slide" Target="slides/slide689.xml"/><Relationship Id="rId704" Type="http://schemas.openxmlformats.org/officeDocument/2006/relationships/slide" Target="slides/slide703.xml"/><Relationship Id="rId40" Type="http://schemas.openxmlformats.org/officeDocument/2006/relationships/slide" Target="slides/slide39.xml"/><Relationship Id="rId136" Type="http://schemas.openxmlformats.org/officeDocument/2006/relationships/slide" Target="slides/slide135.xml"/><Relationship Id="rId178" Type="http://schemas.openxmlformats.org/officeDocument/2006/relationships/slide" Target="slides/slide177.xml"/><Relationship Id="rId301" Type="http://schemas.openxmlformats.org/officeDocument/2006/relationships/slide" Target="slides/slide300.xml"/><Relationship Id="rId343" Type="http://schemas.openxmlformats.org/officeDocument/2006/relationships/slide" Target="slides/slide342.xml"/><Relationship Id="rId550" Type="http://schemas.openxmlformats.org/officeDocument/2006/relationships/slide" Target="slides/slide549.xml"/><Relationship Id="rId82" Type="http://schemas.openxmlformats.org/officeDocument/2006/relationships/slide" Target="slides/slide81.xml"/><Relationship Id="rId203" Type="http://schemas.openxmlformats.org/officeDocument/2006/relationships/slide" Target="slides/slide202.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648" Type="http://schemas.openxmlformats.org/officeDocument/2006/relationships/slide" Target="slides/slide647.xml"/><Relationship Id="rId245" Type="http://schemas.openxmlformats.org/officeDocument/2006/relationships/slide" Target="slides/slide244.xml"/><Relationship Id="rId287" Type="http://schemas.openxmlformats.org/officeDocument/2006/relationships/slide" Target="slides/slide286.xml"/><Relationship Id="rId410" Type="http://schemas.openxmlformats.org/officeDocument/2006/relationships/slide" Target="slides/slide409.xml"/><Relationship Id="rId452" Type="http://schemas.openxmlformats.org/officeDocument/2006/relationships/slide" Target="slides/slide451.xml"/><Relationship Id="rId494" Type="http://schemas.openxmlformats.org/officeDocument/2006/relationships/slide" Target="slides/slide493.xml"/><Relationship Id="rId508" Type="http://schemas.openxmlformats.org/officeDocument/2006/relationships/slide" Target="slides/slide507.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561" Type="http://schemas.openxmlformats.org/officeDocument/2006/relationships/slide" Target="slides/slide560.xml"/><Relationship Id="rId617" Type="http://schemas.openxmlformats.org/officeDocument/2006/relationships/slide" Target="slides/slide616.xml"/><Relationship Id="rId659" Type="http://schemas.openxmlformats.org/officeDocument/2006/relationships/slide" Target="slides/slide658.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519" Type="http://schemas.openxmlformats.org/officeDocument/2006/relationships/slide" Target="slides/slide518.xml"/><Relationship Id="rId670" Type="http://schemas.openxmlformats.org/officeDocument/2006/relationships/slide" Target="slides/slide669.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530" Type="http://schemas.openxmlformats.org/officeDocument/2006/relationships/slide" Target="slides/slide529.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628" Type="http://schemas.openxmlformats.org/officeDocument/2006/relationships/slide" Target="slides/slide627.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slide" Target="slides/slide680.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541" Type="http://schemas.openxmlformats.org/officeDocument/2006/relationships/slide" Target="slides/slide540.xml"/><Relationship Id="rId583" Type="http://schemas.openxmlformats.org/officeDocument/2006/relationships/slide" Target="slides/slide582.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650" Type="http://schemas.openxmlformats.org/officeDocument/2006/relationships/slide" Target="slides/slide649.xml"/><Relationship Id="rId303" Type="http://schemas.openxmlformats.org/officeDocument/2006/relationships/slide" Target="slides/slide302.xml"/><Relationship Id="rId485" Type="http://schemas.openxmlformats.org/officeDocument/2006/relationships/slide" Target="slides/slide484.xml"/><Relationship Id="rId692" Type="http://schemas.openxmlformats.org/officeDocument/2006/relationships/slide" Target="slides/slide691.xml"/><Relationship Id="rId706" Type="http://schemas.openxmlformats.org/officeDocument/2006/relationships/slide" Target="slides/slide705.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661" Type="http://schemas.openxmlformats.org/officeDocument/2006/relationships/slide" Target="slides/slide660.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672" Type="http://schemas.openxmlformats.org/officeDocument/2006/relationships/slide" Target="slides/slide671.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683" Type="http://schemas.openxmlformats.org/officeDocument/2006/relationships/slide" Target="slides/slide682.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694" Type="http://schemas.openxmlformats.org/officeDocument/2006/relationships/slide" Target="slides/slide693.xml"/><Relationship Id="rId708" Type="http://schemas.openxmlformats.org/officeDocument/2006/relationships/commentAuthors" Target="commentAuthors.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710" Type="http://schemas.openxmlformats.org/officeDocument/2006/relationships/viewProps" Target="viewProps.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696" Type="http://schemas.openxmlformats.org/officeDocument/2006/relationships/slide" Target="slides/slide695.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701" Type="http://schemas.openxmlformats.org/officeDocument/2006/relationships/slide" Target="slides/slide700.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712" Type="http://schemas.openxmlformats.org/officeDocument/2006/relationships/tableStyles" Target="tableStyles.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698" Type="http://schemas.openxmlformats.org/officeDocument/2006/relationships/slide" Target="slides/slide697.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703" Type="http://schemas.openxmlformats.org/officeDocument/2006/relationships/slide" Target="slides/slide702.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705" Type="http://schemas.openxmlformats.org/officeDocument/2006/relationships/slide" Target="slides/slide704.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slide" Target="slides/slide690.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226" Type="http://schemas.openxmlformats.org/officeDocument/2006/relationships/slide" Target="slides/slide225.xml"/><Relationship Id="rId433" Type="http://schemas.openxmlformats.org/officeDocument/2006/relationships/slide" Target="slides/slide432.xml"/><Relationship Id="rId640" Type="http://schemas.openxmlformats.org/officeDocument/2006/relationships/slide" Target="slides/slide639.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5" Type="http://schemas.openxmlformats.org/officeDocument/2006/relationships/slide" Target="slides/slide4.xml"/><Relationship Id="rId237" Type="http://schemas.openxmlformats.org/officeDocument/2006/relationships/slide" Target="slides/slide236.xml"/><Relationship Id="rId444" Type="http://schemas.openxmlformats.org/officeDocument/2006/relationships/slide" Target="slides/slide443.xml"/><Relationship Id="rId651" Type="http://schemas.openxmlformats.org/officeDocument/2006/relationships/slide" Target="slides/slide650.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slide" Target="slides/slide683.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695" Type="http://schemas.openxmlformats.org/officeDocument/2006/relationships/slide" Target="slides/slide694.xml"/><Relationship Id="rId709" Type="http://schemas.openxmlformats.org/officeDocument/2006/relationships/presProps" Target="presProps.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67" Type="http://schemas.openxmlformats.org/officeDocument/2006/relationships/slide" Target="slides/slide66.xml"/><Relationship Id="rId272" Type="http://schemas.openxmlformats.org/officeDocument/2006/relationships/slide" Target="slides/slide271.xml"/><Relationship Id="rId577" Type="http://schemas.openxmlformats.org/officeDocument/2006/relationships/slide" Target="slides/slide576.xml"/><Relationship Id="rId700" Type="http://schemas.openxmlformats.org/officeDocument/2006/relationships/slide" Target="slides/slide699.xml"/><Relationship Id="rId132" Type="http://schemas.openxmlformats.org/officeDocument/2006/relationships/slide" Target="slides/slide131.xml"/><Relationship Id="rId437" Type="http://schemas.openxmlformats.org/officeDocument/2006/relationships/slide" Target="slides/slide436.xml"/><Relationship Id="rId644" Type="http://schemas.openxmlformats.org/officeDocument/2006/relationships/slide" Target="slides/slide643.xml"/><Relationship Id="rId283" Type="http://schemas.openxmlformats.org/officeDocument/2006/relationships/slide" Target="slides/slide282.xml"/><Relationship Id="rId490" Type="http://schemas.openxmlformats.org/officeDocument/2006/relationships/slide" Target="slides/slide489.xml"/><Relationship Id="rId504" Type="http://schemas.openxmlformats.org/officeDocument/2006/relationships/slide" Target="slides/slide503.xml"/><Relationship Id="rId711" Type="http://schemas.openxmlformats.org/officeDocument/2006/relationships/theme" Target="theme/theme1.xml"/><Relationship Id="rId78" Type="http://schemas.openxmlformats.org/officeDocument/2006/relationships/slide" Target="slides/slide77.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 Id="rId655" Type="http://schemas.openxmlformats.org/officeDocument/2006/relationships/slide" Target="slides/slide654.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89" Type="http://schemas.openxmlformats.org/officeDocument/2006/relationships/slide" Target="slides/slide88.xml"/><Relationship Id="rId154" Type="http://schemas.openxmlformats.org/officeDocument/2006/relationships/slide" Target="slides/slide153.xml"/><Relationship Id="rId361" Type="http://schemas.openxmlformats.org/officeDocument/2006/relationships/slide" Target="slides/slide360.xml"/><Relationship Id="rId599" Type="http://schemas.openxmlformats.org/officeDocument/2006/relationships/slide" Target="slides/slide598.xml"/><Relationship Id="rId459" Type="http://schemas.openxmlformats.org/officeDocument/2006/relationships/slide" Target="slides/slide458.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319" Type="http://schemas.openxmlformats.org/officeDocument/2006/relationships/slide" Target="slides/slide318.xml"/><Relationship Id="rId526" Type="http://schemas.openxmlformats.org/officeDocument/2006/relationships/slide" Target="slides/slide525.xml"/><Relationship Id="rId165" Type="http://schemas.openxmlformats.org/officeDocument/2006/relationships/slide" Target="slides/slide164.xml"/><Relationship Id="rId372" Type="http://schemas.openxmlformats.org/officeDocument/2006/relationships/slide" Target="slides/slide371.xml"/><Relationship Id="rId677" Type="http://schemas.openxmlformats.org/officeDocument/2006/relationships/slide" Target="slides/slide676.xml"/><Relationship Id="rId232" Type="http://schemas.openxmlformats.org/officeDocument/2006/relationships/slide" Target="slides/slide231.xml"/><Relationship Id="rId27" Type="http://schemas.openxmlformats.org/officeDocument/2006/relationships/slide" Target="slides/slide26.xml"/><Relationship Id="rId537" Type="http://schemas.openxmlformats.org/officeDocument/2006/relationships/slide" Target="slides/slide536.xml"/><Relationship Id="rId80" Type="http://schemas.openxmlformats.org/officeDocument/2006/relationships/slide" Target="slides/slide79.xml"/><Relationship Id="rId176" Type="http://schemas.openxmlformats.org/officeDocument/2006/relationships/slide" Target="slides/slide175.xml"/><Relationship Id="rId383" Type="http://schemas.openxmlformats.org/officeDocument/2006/relationships/slide" Target="slides/slide382.xml"/><Relationship Id="rId590" Type="http://schemas.openxmlformats.org/officeDocument/2006/relationships/slide" Target="slides/slide589.xml"/><Relationship Id="rId604" Type="http://schemas.openxmlformats.org/officeDocument/2006/relationships/slide" Target="slides/slide603.xml"/><Relationship Id="rId243" Type="http://schemas.openxmlformats.org/officeDocument/2006/relationships/slide" Target="slides/slide242.xml"/><Relationship Id="rId450" Type="http://schemas.openxmlformats.org/officeDocument/2006/relationships/slide" Target="slides/slide449.xml"/><Relationship Id="rId688" Type="http://schemas.openxmlformats.org/officeDocument/2006/relationships/slide" Target="slides/slide687.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548" Type="http://schemas.openxmlformats.org/officeDocument/2006/relationships/slide" Target="slides/slide547.xml"/><Relationship Id="rId91" Type="http://schemas.openxmlformats.org/officeDocument/2006/relationships/slide" Target="slides/slide90.xml"/><Relationship Id="rId187" Type="http://schemas.openxmlformats.org/officeDocument/2006/relationships/slide" Target="slides/slide186.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54" Type="http://schemas.openxmlformats.org/officeDocument/2006/relationships/slide" Target="slides/slide253.xml"/><Relationship Id="rId699" Type="http://schemas.openxmlformats.org/officeDocument/2006/relationships/slide" Target="slides/slide698.xml"/><Relationship Id="rId49" Type="http://schemas.openxmlformats.org/officeDocument/2006/relationships/slide" Target="slides/slide48.xml"/><Relationship Id="rId114" Type="http://schemas.openxmlformats.org/officeDocument/2006/relationships/slide" Target="slides/slide113.xml"/><Relationship Id="rId461" Type="http://schemas.openxmlformats.org/officeDocument/2006/relationships/slide" Target="slides/slide460.xml"/><Relationship Id="rId559" Type="http://schemas.openxmlformats.org/officeDocument/2006/relationships/slide" Target="slides/slide558.xml"/><Relationship Id="rId198" Type="http://schemas.openxmlformats.org/officeDocument/2006/relationships/slide" Target="slides/slide197.xml"/><Relationship Id="rId321" Type="http://schemas.openxmlformats.org/officeDocument/2006/relationships/slide" Target="slides/slide320.xml"/><Relationship Id="rId419" Type="http://schemas.openxmlformats.org/officeDocument/2006/relationships/slide" Target="slides/slide418.xml"/><Relationship Id="rId626" Type="http://schemas.openxmlformats.org/officeDocument/2006/relationships/slide" Target="slides/slide625.xml"/><Relationship Id="rId265" Type="http://schemas.openxmlformats.org/officeDocument/2006/relationships/slide" Target="slides/slide264.xml"/><Relationship Id="rId472" Type="http://schemas.openxmlformats.org/officeDocument/2006/relationships/slide" Target="slides/slide471.xml"/><Relationship Id="rId125" Type="http://schemas.openxmlformats.org/officeDocument/2006/relationships/slide" Target="slides/slide124.xml"/><Relationship Id="rId332" Type="http://schemas.openxmlformats.org/officeDocument/2006/relationships/slide" Target="slides/slide33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20-11-2023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0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5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5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5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2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237</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239</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243</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245</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253</a:t>
            </a:fld>
            <a:endParaRPr lang="en-US"/>
          </a:p>
        </p:txBody>
      </p:sp>
    </p:spTree>
    <p:extLst>
      <p:ext uri="{BB962C8B-B14F-4D97-AF65-F5344CB8AC3E}">
        <p14:creationId xmlns:p14="http://schemas.microsoft.com/office/powerpoint/2010/main" val="17045973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255</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257</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266</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268</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315</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a:t>
            </a:fld>
            <a:endParaRPr lang="en-IN"/>
          </a:p>
        </p:txBody>
      </p:sp>
    </p:spTree>
    <p:extLst>
      <p:ext uri="{BB962C8B-B14F-4D97-AF65-F5344CB8AC3E}">
        <p14:creationId xmlns:p14="http://schemas.microsoft.com/office/powerpoint/2010/main" val="1633581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321</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351</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383</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404</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405</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406</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407</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408</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409</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410</a:t>
            </a:fld>
            <a:endParaRPr lang="en-IN"/>
          </a:p>
        </p:txBody>
      </p:sp>
    </p:spTree>
    <p:extLst>
      <p:ext uri="{BB962C8B-B14F-4D97-AF65-F5344CB8AC3E}">
        <p14:creationId xmlns:p14="http://schemas.microsoft.com/office/powerpoint/2010/main" val="11593075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88</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411</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459</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469</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478</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480</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481</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508</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556</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557</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558</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111</a:t>
            </a:fld>
            <a:endParaRPr lang="en-IN"/>
          </a:p>
        </p:txBody>
      </p:sp>
    </p:spTree>
    <p:extLst>
      <p:ext uri="{BB962C8B-B14F-4D97-AF65-F5344CB8AC3E}">
        <p14:creationId xmlns:p14="http://schemas.microsoft.com/office/powerpoint/2010/main" val="7287718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628</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653</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119</a:t>
            </a:fld>
            <a:endParaRPr lang="en-IN"/>
          </a:p>
        </p:txBody>
      </p:sp>
    </p:spTree>
    <p:extLst>
      <p:ext uri="{BB962C8B-B14F-4D97-AF65-F5344CB8AC3E}">
        <p14:creationId xmlns:p14="http://schemas.microsoft.com/office/powerpoint/2010/main" val="23653951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213</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214</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232</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233</a:t>
            </a:fld>
            <a:endParaRPr lang="en-IN"/>
          </a:p>
        </p:txBody>
      </p:sp>
    </p:spTree>
    <p:extLst>
      <p:ext uri="{BB962C8B-B14F-4D97-AF65-F5344CB8AC3E}">
        <p14:creationId xmlns:p14="http://schemas.microsoft.com/office/powerpoint/2010/main" val="2331970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11/20/2023</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11/20/2023</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11/20/2023</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11/20/2023</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 Id="rId4" Type="http://schemas.openxmlformats.org/officeDocument/2006/relationships/image" Target="../media/image64.png"/></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6.xml"/></Relationships>
</file>

<file path=ppt/slides/_rels/slide204.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4.jpe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69.png"/></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3" Type="http://schemas.openxmlformats.org/officeDocument/2006/relationships/image" Target="../media/image76.png"/><Relationship Id="rId7" Type="http://schemas.openxmlformats.org/officeDocument/2006/relationships/image" Target="../media/image80.png"/><Relationship Id="rId2" Type="http://schemas.openxmlformats.org/officeDocument/2006/relationships/image" Target="../media/image75.png"/><Relationship Id="rId1" Type="http://schemas.openxmlformats.org/officeDocument/2006/relationships/slideLayout" Target="../slideLayouts/slideLayout7.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7.xml"/><Relationship Id="rId4" Type="http://schemas.openxmlformats.org/officeDocument/2006/relationships/image" Target="../media/image83.png"/></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7.xml"/><Relationship Id="rId4" Type="http://schemas.openxmlformats.org/officeDocument/2006/relationships/image" Target="../media/image92.png"/></Relationships>
</file>

<file path=ppt/slides/_rels/slide296.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8" Type="http://schemas.openxmlformats.org/officeDocument/2006/relationships/image" Target="../media/image101.png"/><Relationship Id="rId3" Type="http://schemas.openxmlformats.org/officeDocument/2006/relationships/image" Target="../media/image96.png"/><Relationship Id="rId7" Type="http://schemas.openxmlformats.org/officeDocument/2006/relationships/image" Target="../media/image100.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image" Target="../media/image97.png"/><Relationship Id="rId9" Type="http://schemas.openxmlformats.org/officeDocument/2006/relationships/image" Target="../media/image102.png"/></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2" Type="http://schemas.openxmlformats.org/officeDocument/2006/relationships/image" Target="../media/image104.jpeg"/><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2" Type="http://schemas.openxmlformats.org/officeDocument/2006/relationships/image" Target="../media/image104.jpeg"/><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2" Type="http://schemas.openxmlformats.org/officeDocument/2006/relationships/image" Target="../media/image105.jpeg"/><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7.xml"/><Relationship Id="rId4" Type="http://schemas.openxmlformats.org/officeDocument/2006/relationships/image" Target="../media/image11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jpeg"/><Relationship Id="rId1" Type="http://schemas.openxmlformats.org/officeDocument/2006/relationships/slideLayout" Target="../slideLayouts/slideLayout7.xml"/><Relationship Id="rId4" Type="http://schemas.openxmlformats.org/officeDocument/2006/relationships/image" Target="../media/image119.png"/></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2" Type="http://schemas.openxmlformats.org/officeDocument/2006/relationships/image" Target="../media/image126.jpeg"/><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7.xml"/><Relationship Id="rId4" Type="http://schemas.openxmlformats.org/officeDocument/2006/relationships/image" Target="../media/image144.png"/></Relationships>
</file>

<file path=ppt/slides/_rels/slide467.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7.xml"/><Relationship Id="rId4" Type="http://schemas.openxmlformats.org/officeDocument/2006/relationships/image" Target="../media/image147.png"/></Relationships>
</file>

<file path=ppt/slides/_rels/slide468.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7.xml"/><Relationship Id="rId4" Type="http://schemas.openxmlformats.org/officeDocument/2006/relationships/image" Target="../media/image148.png"/></Relationships>
</file>

<file path=ppt/slides/_rels/slide469.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50.png"/><Relationship Id="rId1" Type="http://schemas.openxmlformats.org/officeDocument/2006/relationships/slideLayout" Target="../slideLayouts/slideLayout7.xml"/><Relationship Id="rId5" Type="http://schemas.openxmlformats.org/officeDocument/2006/relationships/image" Target="../media/image153.png"/><Relationship Id="rId4" Type="http://schemas.openxmlformats.org/officeDocument/2006/relationships/image" Target="../media/image152.png"/></Relationships>
</file>

<file path=ppt/slides/_rels/slide471.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57.png"/><Relationship Id="rId1" Type="http://schemas.openxmlformats.org/officeDocument/2006/relationships/slideLayout" Target="../slideLayouts/slideLayout7.xml"/><Relationship Id="rId6" Type="http://schemas.openxmlformats.org/officeDocument/2006/relationships/image" Target="../media/image161.png"/><Relationship Id="rId5" Type="http://schemas.openxmlformats.org/officeDocument/2006/relationships/image" Target="../media/image160.png"/><Relationship Id="rId4" Type="http://schemas.openxmlformats.org/officeDocument/2006/relationships/image" Target="../media/image159.png"/></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image" Target="../media/image163.png"/></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openxmlformats.org/officeDocument/2006/relationships/image" Target="../media/image165.png"/></Relationships>
</file>

<file path=ppt/slides/_rels/slide481.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openxmlformats.org/officeDocument/2006/relationships/image" Target="../media/image167.png"/></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182.png"/><Relationship Id="rId1" Type="http://schemas.openxmlformats.org/officeDocument/2006/relationships/slideLayout" Target="../slideLayouts/slideLayout7.xml"/><Relationship Id="rId4" Type="http://schemas.openxmlformats.org/officeDocument/2006/relationships/image" Target="../media/image184.png"/></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notesSlide" Target="../notesSlides/notesSlide36.xml"/><Relationship Id="rId1" Type="http://schemas.openxmlformats.org/officeDocument/2006/relationships/slideLayout" Target="../slideLayouts/slideLayout7.xml"/><Relationship Id="rId6" Type="http://schemas.openxmlformats.org/officeDocument/2006/relationships/image" Target="../media/image188.png"/><Relationship Id="rId5" Type="http://schemas.openxmlformats.org/officeDocument/2006/relationships/image" Target="../media/image187.png"/><Relationship Id="rId4" Type="http://schemas.openxmlformats.org/officeDocument/2006/relationships/image" Target="../media/image186.png"/></Relationships>
</file>

<file path=ppt/slides/_rels/slide509.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89.png"/><Relationship Id="rId1" Type="http://schemas.openxmlformats.org/officeDocument/2006/relationships/slideLayout" Target="../slideLayouts/slideLayout7.xml"/><Relationship Id="rId5" Type="http://schemas.openxmlformats.org/officeDocument/2006/relationships/image" Target="../media/image190.png"/><Relationship Id="rId4" Type="http://schemas.openxmlformats.org/officeDocument/2006/relationships/image" Target="../media/image187.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image" Target="../media/image186.png"/><Relationship Id="rId1" Type="http://schemas.openxmlformats.org/officeDocument/2006/relationships/slideLayout" Target="../slideLayouts/slideLayout7.xml"/><Relationship Id="rId5" Type="http://schemas.openxmlformats.org/officeDocument/2006/relationships/image" Target="../media/image192.png"/><Relationship Id="rId4" Type="http://schemas.openxmlformats.org/officeDocument/2006/relationships/image" Target="../media/image191.png"/></Relationships>
</file>

<file path=ppt/slides/_rels/slide511.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image" Target="../media/image186.png"/><Relationship Id="rId1" Type="http://schemas.openxmlformats.org/officeDocument/2006/relationships/slideLayout" Target="../slideLayouts/slideLayout7.xml"/><Relationship Id="rId5" Type="http://schemas.openxmlformats.org/officeDocument/2006/relationships/image" Target="../media/image194.png"/><Relationship Id="rId4" Type="http://schemas.openxmlformats.org/officeDocument/2006/relationships/image" Target="../media/image193.png"/></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3" Type="http://schemas.openxmlformats.org/officeDocument/2006/relationships/image" Target="../media/image198.gif"/><Relationship Id="rId2" Type="http://schemas.openxmlformats.org/officeDocument/2006/relationships/image" Target="../media/image197.gif"/><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2" Type="http://schemas.openxmlformats.org/officeDocument/2006/relationships/image" Target="../media/image199.png"/><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7.xml"/><Relationship Id="rId4" Type="http://schemas.openxmlformats.org/officeDocument/2006/relationships/image" Target="../media/image28.jpeg"/></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6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6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6.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image" Target="../media/image200.png"/><Relationship Id="rId1" Type="http://schemas.openxmlformats.org/officeDocument/2006/relationships/slideLayout" Target="../slideLayouts/slideLayout7.xml"/></Relationships>
</file>

<file path=ppt/slides/_rels/slide697.xml.rels><?xml version="1.0" encoding="UTF-8" standalone="yes"?>
<Relationships xmlns="http://schemas.openxmlformats.org/package/2006/relationships"><Relationship Id="rId2" Type="http://schemas.openxmlformats.org/officeDocument/2006/relationships/image" Target="../media/image202.jpeg"/><Relationship Id="rId1" Type="http://schemas.openxmlformats.org/officeDocument/2006/relationships/slideLayout" Target="../slideLayouts/slideLayout7.xml"/></Relationships>
</file>

<file path=ppt/slides/_rels/slide6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0.xml.rels><?xml version="1.0" encoding="UTF-8" standalone="yes"?>
<Relationships xmlns="http://schemas.openxmlformats.org/package/2006/relationships"><Relationship Id="rId2" Type="http://schemas.openxmlformats.org/officeDocument/2006/relationships/image" Target="../media/image203.png"/><Relationship Id="rId1" Type="http://schemas.openxmlformats.org/officeDocument/2006/relationships/slideLayout" Target="../slideLayouts/slideLayout7.xml"/></Relationships>
</file>

<file path=ppt/slides/_rels/slide701.xml.rels><?xml version="1.0" encoding="UTF-8" standalone="yes"?>
<Relationships xmlns="http://schemas.openxmlformats.org/package/2006/relationships"><Relationship Id="rId3" Type="http://schemas.openxmlformats.org/officeDocument/2006/relationships/image" Target="../media/image205.jpeg"/><Relationship Id="rId2" Type="http://schemas.openxmlformats.org/officeDocument/2006/relationships/image" Target="../media/image204.png"/><Relationship Id="rId1" Type="http://schemas.openxmlformats.org/officeDocument/2006/relationships/slideLayout" Target="../slideLayouts/slideLayout7.xml"/></Relationships>
</file>

<file path=ppt/slides/_rels/slide70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703.xml.rels><?xml version="1.0" encoding="UTF-8" standalone="yes"?>
<Relationships xmlns="http://schemas.openxmlformats.org/package/2006/relationships"><Relationship Id="rId2" Type="http://schemas.openxmlformats.org/officeDocument/2006/relationships/image" Target="../media/image206.gif"/><Relationship Id="rId1" Type="http://schemas.openxmlformats.org/officeDocument/2006/relationships/slideLayout" Target="../slideLayouts/slideLayout7.xml"/></Relationships>
</file>

<file path=ppt/slides/_rels/slide704.xml.rels><?xml version="1.0" encoding="UTF-8" standalone="yes"?>
<Relationships xmlns="http://schemas.openxmlformats.org/package/2006/relationships"><Relationship Id="rId2" Type="http://schemas.openxmlformats.org/officeDocument/2006/relationships/image" Target="../media/image207.jpg"/><Relationship Id="rId1" Type="http://schemas.openxmlformats.org/officeDocument/2006/relationships/slideLayout" Target="../slideLayouts/slideLayout7.xml"/></Relationships>
</file>

<file path=ppt/slides/_rels/slide7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7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6" name="Rectangle 5">
            <a:extLst>
              <a:ext uri="{FF2B5EF4-FFF2-40B4-BE49-F238E27FC236}">
                <a16:creationId xmlns:a16="http://schemas.microsoft.com/office/drawing/2014/main" id="{B8948F78-B708-4250-8816-44ACEC13C281}"/>
              </a:ext>
            </a:extLst>
          </p:cNvPr>
          <p:cNvSpPr/>
          <p:nvPr/>
        </p:nvSpPr>
        <p:spPr>
          <a:xfrm>
            <a:off x="184322" y="5517232"/>
            <a:ext cx="11675299" cy="430887"/>
          </a:xfrm>
          <a:prstGeom prst="rect">
            <a:avLst/>
          </a:prstGeom>
        </p:spPr>
        <p:txBody>
          <a:bodyPr wrap="square">
            <a:spAutoFit/>
          </a:bodyPr>
          <a:lstStyle/>
          <a:p>
            <a:r>
              <a:rPr lang="en-IN" sz="2200" dirty="0">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SQL</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PL/SQL</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 and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NoSQL(MongoDB)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bg1"/>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bg1"/>
                </a:solidFill>
              </a:rPr>
              <a:t>Which module(s) you have completed?</a:t>
            </a:r>
          </a:p>
        </p:txBody>
      </p:sp>
      <p:sp>
        <p:nvSpPr>
          <p:cNvPr id="3" name="TextBox 2">
            <a:extLst>
              <a:ext uri="{FF2B5EF4-FFF2-40B4-BE49-F238E27FC236}">
                <a16:creationId xmlns:a16="http://schemas.microsoft.com/office/drawing/2014/main" id="{685929B2-6349-4CA9-ABFF-E94AF285D846}"/>
              </a:ext>
            </a:extLst>
          </p:cNvPr>
          <p:cNvSpPr txBox="1"/>
          <p:nvPr/>
        </p:nvSpPr>
        <p:spPr>
          <a:xfrm>
            <a:off x="181341" y="4212957"/>
            <a:ext cx="8146907"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chemeClr val="accent6"/>
                </a:solidFill>
              </a:rPr>
              <a:t>If A and a, B and b, C and c etc. are treated in the same way then it is case-insensitive. </a:t>
            </a:r>
            <a:r>
              <a:rPr lang="en-US" sz="2200" b="1" dirty="0">
                <a:solidFill>
                  <a:schemeClr val="accent6"/>
                </a:solidFill>
              </a:rPr>
              <a:t>MySQL is case-insensitive</a:t>
            </a:r>
            <a:endParaRPr lang="en-IN" sz="2200" b="1" dirty="0">
              <a:solidFill>
                <a:schemeClr val="accent6"/>
              </a:solidFill>
            </a:endParaRPr>
          </a:p>
        </p:txBody>
      </p:sp>
    </p:spTree>
    <p:extLst>
      <p:ext uri="{BB962C8B-B14F-4D97-AF65-F5344CB8AC3E}">
        <p14:creationId xmlns:p14="http://schemas.microsoft.com/office/powerpoint/2010/main" val="3238021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C70CCFD-3886-15EB-7B14-5A1CCEE6E28C}"/>
              </a:ext>
            </a:extLst>
          </p:cNvPr>
          <p:cNvPicPr>
            <a:picLocks noChangeAspect="1"/>
          </p:cNvPicPr>
          <p:nvPr/>
        </p:nvPicPr>
        <p:blipFill>
          <a:blip r:embed="rId2"/>
          <a:stretch>
            <a:fillRect/>
          </a:stretch>
        </p:blipFill>
        <p:spPr>
          <a:xfrm>
            <a:off x="5714662" y="2492896"/>
            <a:ext cx="6430010" cy="3014067"/>
          </a:xfrm>
          <a:prstGeom prst="rect">
            <a:avLst/>
          </a:prstGeom>
        </p:spPr>
      </p:pic>
      <p:sp>
        <p:nvSpPr>
          <p:cNvPr id="4" name="Rectangle 3"/>
          <p:cNvSpPr/>
          <p:nvPr/>
        </p:nvSpPr>
        <p:spPr>
          <a:xfrm>
            <a:off x="335360" y="620688"/>
            <a:ext cx="11449272" cy="892552"/>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1556792"/>
            <a:ext cx="11449272"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2865130"/>
            <a:ext cx="4864430" cy="707886"/>
          </a:xfrm>
          <a:prstGeom prst="rect">
            <a:avLst/>
          </a:prstGeom>
          <a:noFill/>
        </p:spPr>
        <p:txBody>
          <a:bodyPr wrap="square">
            <a:spAutoFit/>
          </a:bodyPr>
          <a:lstStyle/>
          <a:p>
            <a:r>
              <a:rPr lang="en-IN" sz="2000" b="1" dirty="0">
                <a:solidFill>
                  <a:srgbClr val="00B050"/>
                </a:solidFill>
                <a:latin typeface="Arial" panose="020B0604020202020204" pitchFamily="34" charset="0"/>
                <a:cs typeface="Arial" panose="020B0604020202020204" pitchFamily="34" charset="0"/>
              </a:rPr>
              <a:t>Primary/Foreign key</a:t>
            </a:r>
            <a:r>
              <a:rPr lang="en-IN" sz="2000" dirty="0">
                <a:solidFill>
                  <a:srgbClr val="00B05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5120605"/>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3" name="Rectangle 2">
            <a:extLst>
              <a:ext uri="{FF2B5EF4-FFF2-40B4-BE49-F238E27FC236}">
                <a16:creationId xmlns:a16="http://schemas.microsoft.com/office/drawing/2014/main" id="{52BB3372-02C3-0FC2-2210-D13464028313}"/>
              </a:ext>
            </a:extLst>
          </p:cNvPr>
          <p:cNvSpPr/>
          <p:nvPr/>
        </p:nvSpPr>
        <p:spPr>
          <a:xfrm>
            <a:off x="119336" y="4149080"/>
            <a:ext cx="5152462" cy="221599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Foreign Key is also know as</a:t>
            </a:r>
          </a:p>
          <a:p>
            <a:endParaRPr lang="en-US" sz="800" dirty="0">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constraint</a:t>
            </a:r>
          </a:p>
          <a:p>
            <a:pPr marL="177800" indent="-177800">
              <a:buFont typeface="Arial" panose="020B0604020202020204" pitchFamily="34" charset="0"/>
              <a:buChar char="•"/>
            </a:pPr>
            <a:endParaRPr lang="en-US" sz="8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integrity constraint. (</a:t>
            </a:r>
            <a:r>
              <a:rPr lang="en-US" dirty="0"/>
              <a:t>Referential integrity constraint is the state of a database in which all values of all foreign keys are valid.</a:t>
            </a:r>
            <a:r>
              <a:rPr lang="en-US" dirty="0">
                <a:solidFill>
                  <a:srgbClr val="006C86"/>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44249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3"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406843"/>
            <a:ext cx="11593288"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a:t>
            </a:r>
            <a:r>
              <a:rPr lang="en-US" sz="2400" b="0" i="0" dirty="0">
                <a:solidFill>
                  <a:srgbClr val="000000"/>
                </a:solidFill>
                <a:effectLst/>
                <a:latin typeface="Palatino Linotype" panose="02040502050505030304" pitchFamily="18" charset="0"/>
              </a:rPr>
              <a:t> </a:t>
            </a:r>
            <a:r>
              <a:rPr lang="en-US" sz="2400" b="1" dirty="0">
                <a:solidFill>
                  <a:srgbClr val="404040"/>
                </a:solidFill>
                <a:latin typeface="Palatino Linotype" panose="02040502050505030304" pitchFamily="18" charset="0"/>
                <a:ea typeface="Arial Unicode MS" pitchFamily="34" charset="-128"/>
                <a:cs typeface="Arial" pitchFamily="34" charset="0"/>
              </a:rPr>
              <a:t>models</a:t>
            </a:r>
            <a:r>
              <a:rPr lang="en-US" sz="2400" b="0" i="0" dirty="0">
                <a:solidFill>
                  <a:srgbClr val="000000"/>
                </a:solidFill>
                <a:effectLst/>
                <a:latin typeface="Palatino Linotype" panose="02040502050505030304" pitchFamily="18" charset="0"/>
              </a:rPr>
              <a:t> define how data is connected to each other and how they are processed and stored inside the system.</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pPr algn="ctr"/>
            <a:r>
              <a:rPr lang="en-US" sz="2000" dirty="0">
                <a:latin typeface="Palatino Linotype" panose="02040502050505030304" pitchFamily="18" charset="0"/>
              </a:rPr>
              <a:t>There are three main types of DBMS data models: relational, hierarchical and network.</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CD76C4E5-196C-4AE5-8034-09B10CDBE54B}"/>
              </a:ext>
            </a:extLst>
          </p:cNvPr>
          <p:cNvSpPr txBox="1"/>
          <p:nvPr/>
        </p:nvSpPr>
        <p:spPr>
          <a:xfrm>
            <a:off x="335360" y="202974"/>
            <a:ext cx="3600400" cy="1631216"/>
          </a:xfrm>
          <a:prstGeom prst="rect">
            <a:avLst/>
          </a:prstGeom>
          <a:noFill/>
        </p:spPr>
        <p:txBody>
          <a:bodyPr wrap="square">
            <a:spAutoFit/>
          </a:bodyPr>
          <a:lstStyle/>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Hierarchical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Network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Object-oriented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Relational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NoSQL databases</a:t>
            </a:r>
          </a:p>
        </p:txBody>
      </p:sp>
    </p:spTree>
    <p:extLst>
      <p:ext uri="{BB962C8B-B14F-4D97-AF65-F5344CB8AC3E}">
        <p14:creationId xmlns:p14="http://schemas.microsoft.com/office/powerpoint/2010/main" val="71323877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448063" cy="3412201"/>
            <a:chOff x="235586" y="506175"/>
            <a:chExt cx="11448063"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0016"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434656"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Tree>
    <p:extLst>
      <p:ext uri="{BB962C8B-B14F-4D97-AF65-F5344CB8AC3E}">
        <p14:creationId xmlns:p14="http://schemas.microsoft.com/office/powerpoint/2010/main" val="33141347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it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473036"/>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Functional &amp; </a:t>
            </a:r>
            <a:r>
              <a:rPr lang="en-IN" sz="4800" dirty="0">
                <a:solidFill>
                  <a:srgbClr val="DC525C"/>
                </a:solidFill>
                <a:latin typeface="Segoe UI Light" panose="020B0502040204020203" pitchFamily="34" charset="0"/>
                <a:cs typeface="Segoe UI Light" panose="020B0502040204020203" pitchFamily="34" charset="0"/>
              </a:rPr>
              <a:t>Transitivity</a:t>
            </a:r>
            <a:r>
              <a:rPr lang="en-US" sz="4800" dirty="0">
                <a:solidFill>
                  <a:srgbClr val="DC525C"/>
                </a:solidFill>
                <a:latin typeface="Segoe UI Light" panose="020B0502040204020203" pitchFamily="34" charset="0"/>
                <a:cs typeface="Segoe UI Light" panose="020B0502040204020203" pitchFamily="34" charset="0"/>
              </a:rPr>
              <a:t> Dependency</a:t>
            </a:r>
          </a:p>
        </p:txBody>
      </p:sp>
      <p:sp>
        <p:nvSpPr>
          <p:cNvPr id="4" name="Rectangle 3">
            <a:extLst>
              <a:ext uri="{FF2B5EF4-FFF2-40B4-BE49-F238E27FC236}">
                <a16:creationId xmlns:a16="http://schemas.microsoft.com/office/drawing/2014/main" id="{D47A9B01-AEC6-45CA-8190-3C4C90FF1754}"/>
              </a:ext>
            </a:extLst>
          </p:cNvPr>
          <p:cNvSpPr/>
          <p:nvPr/>
        </p:nvSpPr>
        <p:spPr>
          <a:xfrm>
            <a:off x="263352" y="3284984"/>
            <a:ext cx="11593287" cy="2431435"/>
          </a:xfrm>
          <a:prstGeom prst="rect">
            <a:avLst/>
          </a:prstGeom>
        </p:spPr>
        <p:txBody>
          <a:bodyPr wrap="square">
            <a:spAutoFit/>
          </a:bodyPr>
          <a:lstStyle/>
          <a:p>
            <a:r>
              <a:rPr lang="en-US" sz="2000" dirty="0">
                <a:solidFill>
                  <a:srgbClr val="222222"/>
                </a:solidFill>
                <a:latin typeface="Palatino Linotype" panose="02040502050505030304" pitchFamily="18" charset="0"/>
              </a:rPr>
              <a:t>A functional dependency (FD denoted by an arrow “</a:t>
            </a:r>
            <a:r>
              <a:rPr lang="en-US" sz="2000" b="1" dirty="0">
                <a:solidFill>
                  <a:srgbClr val="222222"/>
                </a:solidFill>
                <a:latin typeface="Palatino Linotype" panose="02040502050505030304" pitchFamily="18" charset="0"/>
              </a:rPr>
              <a:t>→</a:t>
            </a:r>
            <a:r>
              <a:rPr lang="en-US" sz="2000" dirty="0">
                <a:solidFill>
                  <a:srgbClr val="222222"/>
                </a:solidFill>
                <a:latin typeface="Palatino Linotype" panose="02040502050505030304" pitchFamily="18" charset="0"/>
              </a:rPr>
              <a:t>”) is a relationship between two attributes, typically between the prime attribute (PK) and other non-prime attributes within a table. </a:t>
            </a:r>
          </a:p>
          <a:p>
            <a:endParaRPr lang="en-US" sz="2000" dirty="0">
              <a:solidFill>
                <a:srgbClr val="222222"/>
              </a:solidFill>
              <a:latin typeface="Palatino Linotype" panose="02040502050505030304" pitchFamily="18" charset="0"/>
            </a:endParaRPr>
          </a:p>
          <a:p>
            <a:r>
              <a:rPr lang="en-US" b="1" dirty="0"/>
              <a:t>If X -&gt; Y  ,  the value of X uniquely determines the value of  Y, then Y is functionally dependent on attribute X (usually the PK) .</a:t>
            </a:r>
          </a:p>
          <a:p>
            <a:endParaRPr lang="en-US" sz="800" b="1" dirty="0">
              <a:solidFill>
                <a:srgbClr val="222222"/>
              </a:solidFill>
              <a:latin typeface="Palatino Linotype" panose="02040502050505030304" pitchFamily="18" charset="0"/>
            </a:endParaRPr>
          </a:p>
          <a:p>
            <a:r>
              <a:rPr lang="en-US" sz="2400" dirty="0">
                <a:solidFill>
                  <a:srgbClr val="FF0000"/>
                </a:solidFill>
                <a:latin typeface="Palatino Linotype" panose="02040502050505030304" pitchFamily="18" charset="0"/>
                <a:cs typeface="Arial" panose="020B0604020202020204" pitchFamily="34" charset="0"/>
              </a:rPr>
              <a:t>Note:</a:t>
            </a:r>
          </a:p>
          <a:p>
            <a:endParaRPr lang="en-US" sz="400" b="1" dirty="0">
              <a:solidFill>
                <a:srgbClr val="222222"/>
              </a:solidFill>
              <a:latin typeface="Palatino Linotype" panose="02040502050505030304" pitchFamily="18" charset="0"/>
            </a:endParaRPr>
          </a:p>
          <a:p>
            <a:r>
              <a:rPr lang="en-US" sz="2000" dirty="0">
                <a:solidFill>
                  <a:srgbClr val="222222"/>
                </a:solidFill>
                <a:latin typeface="Palatino Linotype" panose="02040502050505030304" pitchFamily="18" charset="0"/>
              </a:rPr>
              <a:t>The left side is called the </a:t>
            </a:r>
            <a:r>
              <a:rPr lang="en-US" sz="2000" b="1" dirty="0">
                <a:solidFill>
                  <a:srgbClr val="222222"/>
                </a:solidFill>
                <a:latin typeface="Palatino Linotype" panose="02040502050505030304" pitchFamily="18" charset="0"/>
              </a:rPr>
              <a:t>determinant</a:t>
            </a:r>
            <a:r>
              <a:rPr lang="en-US" sz="2000" dirty="0">
                <a:solidFill>
                  <a:srgbClr val="222222"/>
                </a:solidFill>
                <a:latin typeface="Palatino Linotype" panose="02040502050505030304" pitchFamily="18" charset="0"/>
              </a:rPr>
              <a:t>, and the right side is the </a:t>
            </a:r>
            <a:r>
              <a:rPr lang="en-US" sz="2000" b="1" dirty="0">
                <a:solidFill>
                  <a:srgbClr val="222222"/>
                </a:solidFill>
                <a:latin typeface="Palatino Linotype" panose="02040502050505030304" pitchFamily="18" charset="0"/>
              </a:rPr>
              <a:t>dependent</a:t>
            </a:r>
            <a:r>
              <a:rPr lang="en-US" sz="2000" dirty="0">
                <a:solidFill>
                  <a:srgbClr val="222222"/>
                </a:solidFill>
                <a:latin typeface="Palatino Linotype" panose="02040502050505030304" pitchFamily="18" charset="0"/>
              </a:rPr>
              <a:t>.</a:t>
            </a:r>
          </a:p>
        </p:txBody>
      </p:sp>
      <p:graphicFrame>
        <p:nvGraphicFramePr>
          <p:cNvPr id="3" name="Table 2">
            <a:extLst>
              <a:ext uri="{FF2B5EF4-FFF2-40B4-BE49-F238E27FC236}">
                <a16:creationId xmlns:a16="http://schemas.microsoft.com/office/drawing/2014/main" id="{C386114D-3BE6-B894-627A-FF41C2561C63}"/>
              </a:ext>
            </a:extLst>
          </p:cNvPr>
          <p:cNvGraphicFramePr>
            <a:graphicFrameLocks noGrp="1"/>
          </p:cNvGraphicFramePr>
          <p:nvPr>
            <p:extLst>
              <p:ext uri="{D42A27DB-BD31-4B8C-83A1-F6EECF244321}">
                <p14:modId xmlns:p14="http://schemas.microsoft.com/office/powerpoint/2010/main" val="1708139053"/>
              </p:ext>
            </p:extLst>
          </p:nvPr>
        </p:nvGraphicFramePr>
        <p:xfrm>
          <a:off x="263352" y="585125"/>
          <a:ext cx="11724680" cy="1950720"/>
        </p:xfrm>
        <a:graphic>
          <a:graphicData uri="http://schemas.openxmlformats.org/drawingml/2006/table">
            <a:tbl>
              <a:tblPr/>
              <a:tblGrid>
                <a:gridCol w="11724680">
                  <a:extLst>
                    <a:ext uri="{9D8B030D-6E8A-4147-A177-3AD203B41FA5}">
                      <a16:colId xmlns:a16="http://schemas.microsoft.com/office/drawing/2014/main" val="927902347"/>
                    </a:ext>
                  </a:extLst>
                </a:gridCol>
              </a:tblGrid>
              <a:tr h="0">
                <a:tc>
                  <a:txBody>
                    <a:bodyPr/>
                    <a:lstStyle/>
                    <a:p>
                      <a:pPr marL="285750" indent="-285750" fontAlgn="t">
                        <a:buFont typeface="Arial" panose="020B0604020202020204" pitchFamily="34" charset="0"/>
                        <a:buChar char="•"/>
                      </a:pPr>
                      <a:endParaRPr lang="en-IN" b="1" dirty="0">
                        <a:effectLst/>
                        <a:latin typeface="Palatino Linotype" panose="02040502050505030304" pitchFamily="18" charset="0"/>
                      </a:endParaRPr>
                    </a:p>
                    <a:p>
                      <a:pPr marL="0" indent="0" fontAlgn="t">
                        <a:buFont typeface="Arial" panose="020B0604020202020204" pitchFamily="34" charset="0"/>
                        <a:buNone/>
                      </a:pPr>
                      <a:r>
                        <a:rPr kumimoji="0" lang="en-US" b="1" i="0" kern="1200" dirty="0">
                          <a:solidFill>
                            <a:schemeClr val="tx1"/>
                          </a:solidFill>
                          <a:effectLst/>
                          <a:latin typeface="+mn-lt"/>
                          <a:ea typeface="+mn-ea"/>
                          <a:cs typeface="+mn-cs"/>
                        </a:rPr>
                        <a:t>If  P -&gt; Q and Q -&gt; R is true, then P-&gt; R is a </a:t>
                      </a:r>
                      <a:r>
                        <a:rPr kumimoji="0" lang="en-US" sz="1800" b="1" i="1" kern="1200" dirty="0">
                          <a:solidFill>
                            <a:schemeClr val="tx1"/>
                          </a:solidFill>
                          <a:effectLst/>
                          <a:latin typeface="Palatino Linotype" panose="02040502050505030304" pitchFamily="18" charset="0"/>
                          <a:ea typeface="+mn-ea"/>
                          <a:cs typeface="+mn-cs"/>
                        </a:rPr>
                        <a:t>transitive dependency</a:t>
                      </a:r>
                      <a:r>
                        <a:rPr kumimoji="0" lang="en-US" b="1" i="0" kern="1200" dirty="0">
                          <a:solidFill>
                            <a:schemeClr val="tx1"/>
                          </a:solidFill>
                          <a:effectLst/>
                          <a:latin typeface="+mn-lt"/>
                          <a:ea typeface="+mn-ea"/>
                          <a:cs typeface="+mn-cs"/>
                        </a:rPr>
                        <a:t>.</a:t>
                      </a:r>
                      <a:endParaRPr lang="en-IN" b="1" dirty="0">
                        <a:effectLst/>
                        <a:latin typeface="Palatino Linotype" panose="02040502050505030304" pitchFamily="18" charset="0"/>
                      </a:endParaRPr>
                    </a:p>
                    <a:p>
                      <a:pPr marL="285750" indent="-285750" fontAlgn="t">
                        <a:buFont typeface="Arial" panose="020B0604020202020204" pitchFamily="34" charset="0"/>
                        <a:buChar char="•"/>
                      </a:pPr>
                      <a:endParaRPr lang="en-IN" sz="800" b="1" dirty="0">
                        <a:effectLst/>
                        <a:latin typeface="Palatino Linotype" panose="02040502050505030304" pitchFamily="18" charset="0"/>
                      </a:endParaRPr>
                    </a:p>
                    <a:p>
                      <a:pPr marL="285750" indent="-285750" fontAlgn="t">
                        <a:buFont typeface="Arial" panose="020B0604020202020204" pitchFamily="34" charset="0"/>
                        <a:buChar char="•"/>
                      </a:pPr>
                      <a:r>
                        <a:rPr lang="en-IN" b="1" dirty="0">
                          <a:effectLst/>
                          <a:latin typeface="Palatino Linotype" panose="02040502050505030304" pitchFamily="18" charset="0"/>
                        </a:rPr>
                        <a:t>Movie_ID -&gt; Genres</a:t>
                      </a:r>
                    </a:p>
                    <a:p>
                      <a:pPr marL="285750" indent="-285750" fontAlgn="t">
                        <a:buFont typeface="Arial" panose="020B0604020202020204" pitchFamily="34" charset="0"/>
                        <a:buChar char="•"/>
                      </a:pPr>
                      <a:r>
                        <a:rPr lang="en-IN" b="1" dirty="0">
                          <a:effectLst/>
                          <a:latin typeface="Palatino Linotype" panose="02040502050505030304" pitchFamily="18" charset="0"/>
                        </a:rPr>
                        <a:t>Genres -&gt; Film_certificate</a:t>
                      </a:r>
                    </a:p>
                    <a:p>
                      <a:pPr fontAlgn="t"/>
                      <a:endParaRPr lang="en-IN" b="1" dirty="0">
                        <a:effectLst/>
                        <a:latin typeface="Palatino Linotype" panose="02040502050505030304" pitchFamily="18" charset="0"/>
                      </a:endParaRPr>
                    </a:p>
                    <a:p>
                      <a:pPr marL="285750" indent="-285750" fontAlgn="t">
                        <a:buFont typeface="Arial" panose="020B0604020202020204" pitchFamily="34" charset="0"/>
                        <a:buChar char="•"/>
                      </a:pPr>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Movie_ID -&gt; </a:t>
                      </a:r>
                      <a:r>
                        <a:rPr lang="en-IN" b="1" dirty="0">
                          <a:effectLst/>
                          <a:latin typeface="Palatino Linotype" panose="02040502050505030304" pitchFamily="18" charset="0"/>
                        </a:rPr>
                        <a:t>Film_certificate </a:t>
                      </a:r>
                      <a:r>
                        <a:rPr kumimoji="0" lang="en-US" b="1" i="0" kern="1200" dirty="0">
                          <a:solidFill>
                            <a:schemeClr val="tx1"/>
                          </a:solidFill>
                          <a:effectLst/>
                          <a:latin typeface="Palatino Linotype" panose="02040502050505030304" pitchFamily="18" charset="0"/>
                          <a:ea typeface="+mn-ea"/>
                          <a:cs typeface="+mn-cs"/>
                        </a:rPr>
                        <a:t> </a:t>
                      </a:r>
                      <a:r>
                        <a:rPr kumimoji="0" lang="en-US" b="0" i="0" kern="1200" dirty="0">
                          <a:solidFill>
                            <a:schemeClr val="tx1"/>
                          </a:solidFill>
                          <a:effectLst/>
                          <a:latin typeface="Palatino Linotype" panose="02040502050505030304" pitchFamily="18" charset="0"/>
                          <a:ea typeface="+mn-ea"/>
                          <a:cs typeface="+mn-cs"/>
                        </a:rPr>
                        <a:t>has </a:t>
                      </a:r>
                      <a:r>
                        <a:rPr kumimoji="0" lang="en-US" sz="2200" b="1" i="1" kern="1200" dirty="0">
                          <a:solidFill>
                            <a:schemeClr val="tx1"/>
                          </a:solidFill>
                          <a:effectLst/>
                          <a:latin typeface="Palatino Linotype" panose="02040502050505030304" pitchFamily="18" charset="0"/>
                          <a:ea typeface="+mn-ea"/>
                          <a:cs typeface="+mn-cs"/>
                        </a:rPr>
                        <a:t>transitive dependency</a:t>
                      </a:r>
                      <a:r>
                        <a:rPr kumimoji="0" lang="en-US" b="0" i="0" kern="1200" dirty="0">
                          <a:solidFill>
                            <a:schemeClr val="tx1"/>
                          </a:solidFill>
                          <a:effectLst/>
                          <a:latin typeface="Palatino Linotype" panose="02040502050505030304" pitchFamily="18" charset="0"/>
                          <a:ea typeface="+mn-ea"/>
                          <a:cs typeface="+mn-cs"/>
                        </a:rPr>
                        <a:t>.</a:t>
                      </a: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636265130"/>
                  </a:ext>
                </a:extLst>
              </a:tr>
            </a:tbl>
          </a:graphicData>
        </a:graphic>
      </p:graphicFrame>
      <p:sp>
        <p:nvSpPr>
          <p:cNvPr id="6" name="TextBox 5">
            <a:extLst>
              <a:ext uri="{FF2B5EF4-FFF2-40B4-BE49-F238E27FC236}">
                <a16:creationId xmlns:a16="http://schemas.microsoft.com/office/drawing/2014/main" id="{42D7C7C2-2896-96A7-F854-59D7360EEEBF}"/>
              </a:ext>
            </a:extLst>
          </p:cNvPr>
          <p:cNvSpPr txBox="1"/>
          <p:nvPr/>
        </p:nvSpPr>
        <p:spPr>
          <a:xfrm>
            <a:off x="208710" y="5858688"/>
            <a:ext cx="11359898" cy="800219"/>
          </a:xfrm>
          <a:prstGeom prst="rect">
            <a:avLst/>
          </a:prstGeom>
          <a:noFill/>
        </p:spPr>
        <p:txBody>
          <a:bodyPr wrap="square">
            <a:spAutoFit/>
          </a:bodyPr>
          <a:lstStyle/>
          <a:p>
            <a:pPr marL="285750" indent="-285750" fontAlgn="t">
              <a:buFont typeface="Arial" panose="020B0604020202020204" pitchFamily="34" charset="0"/>
              <a:buChar char="•"/>
            </a:pPr>
            <a:r>
              <a:rPr lang="en-IN" b="1" dirty="0">
                <a:effectLst/>
                <a:latin typeface="Palatino Linotype" panose="02040502050505030304" pitchFamily="18" charset="0"/>
              </a:rPr>
              <a:t>Movie_ID -&gt; MovieName</a:t>
            </a:r>
          </a:p>
          <a:p>
            <a:pPr marL="285750" indent="-285750" fontAlgn="t">
              <a:buFont typeface="Arial" panose="020B0604020202020204" pitchFamily="34" charset="0"/>
              <a:buChar char="•"/>
            </a:pPr>
            <a:endParaRPr lang="en-IN" sz="600" b="1" dirty="0">
              <a:effectLst/>
              <a:latin typeface="Palatino Linotype" panose="02040502050505030304" pitchFamily="18" charset="0"/>
            </a:endParaRPr>
          </a:p>
          <a:p>
            <a:pPr fontAlgn="t"/>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MovieName</a:t>
            </a:r>
            <a:r>
              <a:rPr kumimoji="0" lang="en-US" b="0" i="0" kern="1200" dirty="0">
                <a:solidFill>
                  <a:schemeClr val="tx1"/>
                </a:solidFill>
                <a:effectLst/>
                <a:latin typeface="Palatino Linotype" panose="02040502050505030304" pitchFamily="18" charset="0"/>
                <a:ea typeface="+mn-ea"/>
                <a:cs typeface="+mn-cs"/>
              </a:rPr>
              <a:t> is </a:t>
            </a:r>
            <a:r>
              <a:rPr lang="en-US" sz="2200" b="1" i="1" dirty="0">
                <a:latin typeface="Palatino Linotype" panose="02040502050505030304" pitchFamily="18" charset="0"/>
              </a:rPr>
              <a:t>functional dependent </a:t>
            </a:r>
            <a:r>
              <a:rPr lang="en-US" sz="1800" dirty="0">
                <a:solidFill>
                  <a:srgbClr val="222222"/>
                </a:solidFill>
                <a:latin typeface="Palatino Linotype" panose="02040502050505030304" pitchFamily="18" charset="0"/>
              </a:rPr>
              <a:t>on attribute </a:t>
            </a:r>
            <a:r>
              <a:rPr lang="en-IN" b="1" dirty="0">
                <a:effectLst/>
                <a:latin typeface="Palatino Linotype" panose="02040502050505030304" pitchFamily="18" charset="0"/>
              </a:rPr>
              <a:t>Movie_ID</a:t>
            </a:r>
            <a:r>
              <a:rPr kumimoji="0" lang="en-US" b="0" i="0" kern="1200" dirty="0">
                <a:solidFill>
                  <a:schemeClr val="tx1"/>
                </a:solidFill>
                <a:effectLst/>
                <a:latin typeface="Palatino Linotype" panose="02040502050505030304" pitchFamily="18" charset="0"/>
                <a:ea typeface="+mn-ea"/>
                <a:cs typeface="+mn-cs"/>
              </a:rPr>
              <a:t> </a:t>
            </a:r>
            <a:endParaRPr lang="en-IN" dirty="0">
              <a:latin typeface="Palatino Linotype" panose="02040502050505030304" pitchFamily="18" charset="0"/>
            </a:endParaRPr>
          </a:p>
        </p:txBody>
      </p:sp>
      <p:graphicFrame>
        <p:nvGraphicFramePr>
          <p:cNvPr id="5" name="Table 6">
            <a:extLst>
              <a:ext uri="{FF2B5EF4-FFF2-40B4-BE49-F238E27FC236}">
                <a16:creationId xmlns:a16="http://schemas.microsoft.com/office/drawing/2014/main" id="{5852A34F-C081-DB11-FF10-A66197403F20}"/>
              </a:ext>
            </a:extLst>
          </p:cNvPr>
          <p:cNvGraphicFramePr>
            <a:graphicFrameLocks noGrp="1"/>
          </p:cNvGraphicFramePr>
          <p:nvPr>
            <p:extLst>
              <p:ext uri="{D42A27DB-BD31-4B8C-83A1-F6EECF244321}">
                <p14:modId xmlns:p14="http://schemas.microsoft.com/office/powerpoint/2010/main" val="3259112223"/>
              </p:ext>
            </p:extLst>
          </p:nvPr>
        </p:nvGraphicFramePr>
        <p:xfrm>
          <a:off x="3935760" y="100112"/>
          <a:ext cx="8256240" cy="736600"/>
        </p:xfrm>
        <a:graphic>
          <a:graphicData uri="http://schemas.openxmlformats.org/drawingml/2006/table">
            <a:tbl>
              <a:tblPr firstRow="1" bandRow="1">
                <a:tableStyleId>{5940675A-B579-460E-94D1-54222C63F5DA}</a:tableStyleId>
              </a:tblPr>
              <a:tblGrid>
                <a:gridCol w="2064060">
                  <a:extLst>
                    <a:ext uri="{9D8B030D-6E8A-4147-A177-3AD203B41FA5}">
                      <a16:colId xmlns:a16="http://schemas.microsoft.com/office/drawing/2014/main" val="313995797"/>
                    </a:ext>
                  </a:extLst>
                </a:gridCol>
                <a:gridCol w="2064060">
                  <a:extLst>
                    <a:ext uri="{9D8B030D-6E8A-4147-A177-3AD203B41FA5}">
                      <a16:colId xmlns:a16="http://schemas.microsoft.com/office/drawing/2014/main" val="2291530205"/>
                    </a:ext>
                  </a:extLst>
                </a:gridCol>
                <a:gridCol w="1858188">
                  <a:extLst>
                    <a:ext uri="{9D8B030D-6E8A-4147-A177-3AD203B41FA5}">
                      <a16:colId xmlns:a16="http://schemas.microsoft.com/office/drawing/2014/main" val="3000904598"/>
                    </a:ext>
                  </a:extLst>
                </a:gridCol>
                <a:gridCol w="2269932">
                  <a:extLst>
                    <a:ext uri="{9D8B030D-6E8A-4147-A177-3AD203B41FA5}">
                      <a16:colId xmlns:a16="http://schemas.microsoft.com/office/drawing/2014/main" val="1471476859"/>
                    </a:ext>
                  </a:extLst>
                </a:gridCol>
              </a:tblGrid>
              <a:tr h="301352">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r h="370840">
                <a:tc>
                  <a:txBody>
                    <a:bodyPr/>
                    <a:lstStyle/>
                    <a:p>
                      <a:pPr algn="ctr"/>
                      <a:r>
                        <a:rPr kumimoji="0" lang="en-IN" b="0" kern="1200" dirty="0" err="1">
                          <a:solidFill>
                            <a:srgbClr val="C00000"/>
                          </a:solidFill>
                          <a:effectLst/>
                          <a:latin typeface="Palatino Linotype" panose="02040502050505030304" pitchFamily="18" charset="0"/>
                          <a:ea typeface="+mn-ea"/>
                          <a:cs typeface="+mn-cs"/>
                        </a:rPr>
                        <a:t>RollNo</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lang="en-IN" b="0" dirty="0">
                          <a:effectLst/>
                          <a:latin typeface="Palatino Linotype" panose="02040502050505030304" pitchFamily="18" charset="0"/>
                        </a:rPr>
                        <a:t>CourseName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Course_fees</a:t>
                      </a:r>
                    </a:p>
                  </a:txBody>
                  <a:tcPr/>
                </a:tc>
                <a:tc>
                  <a:txBody>
                    <a:bodyPr/>
                    <a:lstStyle/>
                    <a:p>
                      <a:pPr algn="ct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1470466220"/>
                  </a:ext>
                </a:extLst>
              </a:tr>
            </a:tbl>
          </a:graphicData>
        </a:graphic>
      </p:graphicFrame>
    </p:spTree>
    <p:extLst>
      <p:ext uri="{BB962C8B-B14F-4D97-AF65-F5344CB8AC3E}">
        <p14:creationId xmlns:p14="http://schemas.microsoft.com/office/powerpoint/2010/main" val="3548574530"/>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6BE433-FB3B-0AE6-4DED-91B149A8C936}"/>
              </a:ext>
            </a:extLst>
          </p:cNvPr>
          <p:cNvSpPr txBox="1"/>
          <p:nvPr/>
        </p:nvSpPr>
        <p:spPr>
          <a:xfrm>
            <a:off x="263352" y="1744935"/>
            <a:ext cx="11794178" cy="4924425"/>
          </a:xfrm>
          <a:prstGeom prst="rect">
            <a:avLst/>
          </a:prstGeom>
          <a:noFill/>
        </p:spPr>
        <p:txBody>
          <a:bodyPr wrap="square">
            <a:spAutoFit/>
          </a:bodyPr>
          <a:lstStyle/>
          <a:p>
            <a:pPr algn="just"/>
            <a:r>
              <a:rPr lang="en-US" dirty="0">
                <a:solidFill>
                  <a:srgbClr val="000000"/>
                </a:solidFill>
                <a:latin typeface="Palatino Linotype" panose="02040502050505030304" pitchFamily="18" charset="0"/>
              </a:rPr>
              <a:t>R(X, Y, A, B, C)</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FD: {XY -&gt; A, A -&gt; B, Y -&gt; C }.  Find partial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Where: </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XY is the only candidate key.</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key attributes =X, Y and</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non-key attributes = A, B, C.</a:t>
            </a:r>
          </a:p>
          <a:p>
            <a:pPr algn="just"/>
            <a:endParaRPr lang="en-US" b="0" i="0" dirty="0">
              <a:solidFill>
                <a:srgbClr val="000000"/>
              </a:solidFill>
              <a:effectLst/>
              <a:latin typeface="Palatino Linotype" panose="02040502050505030304" pitchFamily="18" charset="0"/>
            </a:endParaRPr>
          </a:p>
          <a:p>
            <a:pPr algn="just"/>
            <a:r>
              <a:rPr lang="en-US" sz="2400" dirty="0">
                <a:solidFill>
                  <a:srgbClr val="FF0000"/>
                </a:solidFill>
                <a:latin typeface="Palatino Linotype" panose="02040502050505030304" pitchFamily="18" charset="0"/>
                <a:cs typeface="Arial" panose="020B0604020202020204" pitchFamily="34" charset="0"/>
              </a:rPr>
              <a:t>Note:</a:t>
            </a:r>
          </a:p>
          <a:p>
            <a:pPr algn="just"/>
            <a:endParaRPr lang="en-US" sz="400" dirty="0">
              <a:solidFill>
                <a:srgbClr val="FF0000"/>
              </a:solidFill>
              <a:latin typeface="Palatino Linotype" panose="02040502050505030304" pitchFamily="18" charset="0"/>
              <a:cs typeface="Arial" panose="020B0604020202020204" pitchFamily="34" charset="0"/>
            </a:endParaRPr>
          </a:p>
          <a:p>
            <a:pPr algn="just"/>
            <a:r>
              <a:rPr lang="en-US" b="1" i="0" dirty="0">
                <a:solidFill>
                  <a:srgbClr val="000000"/>
                </a:solidFill>
                <a:effectLst/>
                <a:latin typeface="Palatino Linotype" panose="02040502050505030304" pitchFamily="18" charset="0"/>
              </a:rPr>
              <a:t>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prime attributes </a:t>
            </a:r>
            <a:r>
              <a:rPr lang="en-US" b="0" i="0" dirty="0">
                <a:solidFill>
                  <a:srgbClr val="000000"/>
                </a:solidFill>
                <a:effectLst/>
                <a:latin typeface="Palatino Linotype" panose="02040502050505030304" pitchFamily="18" charset="0"/>
              </a:rPr>
              <a:t>and </a:t>
            </a:r>
            <a:r>
              <a:rPr lang="en-US" b="1" i="0" dirty="0">
                <a:solidFill>
                  <a:srgbClr val="000000"/>
                </a:solidFill>
                <a:effectLst/>
                <a:latin typeface="Palatino Linotype" panose="02040502050505030304" pitchFamily="18" charset="0"/>
              </a:rPr>
              <a:t>non-key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non-prime attributes</a:t>
            </a:r>
            <a:r>
              <a:rPr lang="en-US" b="0" i="0" dirty="0">
                <a:solidFill>
                  <a:srgbClr val="000000"/>
                </a:solidFill>
                <a:effectLst/>
                <a:latin typeface="Palatino Linotype" panose="02040502050505030304" pitchFamily="18" charset="0"/>
              </a:rPr>
              <a:t>.</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XY -&gt; A is not a partial dependency //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A -&gt; B is not a partial dependency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Y -&gt; C is a partial dependency, since Y is a part of the candidate key and C is a non-key attribute.</a:t>
            </a:r>
          </a:p>
        </p:txBody>
      </p:sp>
      <p:sp>
        <p:nvSpPr>
          <p:cNvPr id="2" name="Rectangle 1">
            <a:extLst>
              <a:ext uri="{FF2B5EF4-FFF2-40B4-BE49-F238E27FC236}">
                <a16:creationId xmlns:a16="http://schemas.microsoft.com/office/drawing/2014/main" id="{7D831249-4C09-23CE-DE25-628C0062598C}"/>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Partial Dependency</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34184A5F-3DF9-DD3C-BFE9-C32C604C5B70}"/>
              </a:ext>
            </a:extLst>
          </p:cNvPr>
          <p:cNvSpPr txBox="1"/>
          <p:nvPr/>
        </p:nvSpPr>
        <p:spPr>
          <a:xfrm>
            <a:off x="278484" y="548680"/>
            <a:ext cx="11794179" cy="707886"/>
          </a:xfrm>
          <a:prstGeom prst="rect">
            <a:avLst/>
          </a:prstGeom>
          <a:noFill/>
        </p:spPr>
        <p:txBody>
          <a:bodyPr wrap="square">
            <a:spAutoFit/>
          </a:bodyPr>
          <a:lstStyle/>
          <a:p>
            <a:r>
              <a:rPr lang="en-US" sz="2000" b="0" i="0" dirty="0">
                <a:solidFill>
                  <a:srgbClr val="333333"/>
                </a:solidFill>
                <a:effectLst/>
                <a:latin typeface="Palatino Linotype" panose="02040502050505030304" pitchFamily="18" charset="0"/>
              </a:rPr>
              <a:t>A partial dependency would occur whenever a non-prime attribute depends functionally on a part of the given candidate key. </a:t>
            </a:r>
            <a:endParaRPr lang="en-IN" sz="2000" dirty="0">
              <a:latin typeface="Palatino Linotype" panose="02040502050505030304" pitchFamily="18" charset="0"/>
            </a:endParaRPr>
          </a:p>
        </p:txBody>
      </p:sp>
      <p:graphicFrame>
        <p:nvGraphicFramePr>
          <p:cNvPr id="6" name="Table 6">
            <a:extLst>
              <a:ext uri="{FF2B5EF4-FFF2-40B4-BE49-F238E27FC236}">
                <a16:creationId xmlns:a16="http://schemas.microsoft.com/office/drawing/2014/main" id="{1F54C814-C6C4-1092-4340-CB246FCD8D9D}"/>
              </a:ext>
            </a:extLst>
          </p:cNvPr>
          <p:cNvGraphicFramePr>
            <a:graphicFrameLocks noGrp="1"/>
          </p:cNvGraphicFramePr>
          <p:nvPr>
            <p:extLst>
              <p:ext uri="{D42A27DB-BD31-4B8C-83A1-F6EECF244321}">
                <p14:modId xmlns:p14="http://schemas.microsoft.com/office/powerpoint/2010/main" val="1540815152"/>
              </p:ext>
            </p:extLst>
          </p:nvPr>
        </p:nvGraphicFramePr>
        <p:xfrm>
          <a:off x="5360159" y="1174498"/>
          <a:ext cx="6712505" cy="365760"/>
        </p:xfrm>
        <a:graphic>
          <a:graphicData uri="http://schemas.openxmlformats.org/drawingml/2006/table">
            <a:tbl>
              <a:tblPr firstRow="1" bandRow="1">
                <a:tableStyleId>{5940675A-B579-460E-94D1-54222C63F5DA}</a:tableStyleId>
              </a:tblPr>
              <a:tblGrid>
                <a:gridCol w="1309866">
                  <a:extLst>
                    <a:ext uri="{9D8B030D-6E8A-4147-A177-3AD203B41FA5}">
                      <a16:colId xmlns:a16="http://schemas.microsoft.com/office/drawing/2014/main" val="313995797"/>
                    </a:ext>
                  </a:extLst>
                </a:gridCol>
                <a:gridCol w="1440160">
                  <a:extLst>
                    <a:ext uri="{9D8B030D-6E8A-4147-A177-3AD203B41FA5}">
                      <a16:colId xmlns:a16="http://schemas.microsoft.com/office/drawing/2014/main" val="2291530205"/>
                    </a:ext>
                  </a:extLst>
                </a:gridCol>
                <a:gridCol w="1512168">
                  <a:extLst>
                    <a:ext uri="{9D8B030D-6E8A-4147-A177-3AD203B41FA5}">
                      <a16:colId xmlns:a16="http://schemas.microsoft.com/office/drawing/2014/main" val="3000904598"/>
                    </a:ext>
                  </a:extLst>
                </a:gridCol>
                <a:gridCol w="1080120">
                  <a:extLst>
                    <a:ext uri="{9D8B030D-6E8A-4147-A177-3AD203B41FA5}">
                      <a16:colId xmlns:a16="http://schemas.microsoft.com/office/drawing/2014/main" val="1471476859"/>
                    </a:ext>
                  </a:extLst>
                </a:gridCol>
                <a:gridCol w="1370191">
                  <a:extLst>
                    <a:ext uri="{9D8B030D-6E8A-4147-A177-3AD203B41FA5}">
                      <a16:colId xmlns:a16="http://schemas.microsoft.com/office/drawing/2014/main" val="1083445934"/>
                    </a:ext>
                  </a:extLst>
                </a:gridCol>
              </a:tblGrid>
              <a:tr h="301352">
                <a:tc>
                  <a:txBody>
                    <a:bodyPr/>
                    <a:lstStyle/>
                    <a:p>
                      <a:pPr algn="ctr"/>
                      <a:r>
                        <a:rPr lang="en-IN" b="0" dirty="0">
                          <a:solidFill>
                            <a:srgbClr val="C00000"/>
                          </a:solidFill>
                          <a:effectLst/>
                          <a:latin typeface="Palatino Linotype" panose="02040502050505030304" pitchFamily="18" charset="0"/>
                        </a:rPr>
                        <a:t>BranchID</a:t>
                      </a:r>
                      <a:endParaRPr lang="en-IN" b="0" dirty="0">
                        <a:solidFill>
                          <a:srgbClr val="C00000"/>
                        </a:solidFill>
                      </a:endParaRPr>
                    </a:p>
                  </a:txBody>
                  <a:tcPr/>
                </a:tc>
                <a:tc>
                  <a:txBody>
                    <a:bodyPr/>
                    <a:lstStyle/>
                    <a:p>
                      <a:pPr algn="ctr"/>
                      <a:r>
                        <a:rPr kumimoji="0" lang="en-IN" b="0" kern="1200" dirty="0">
                          <a:solidFill>
                            <a:srgbClr val="C00000"/>
                          </a:solidFill>
                          <a:effectLst/>
                          <a:latin typeface="Palatino Linotype" panose="02040502050505030304" pitchFamily="18" charset="0"/>
                          <a:ea typeface="+mn-ea"/>
                          <a:cs typeface="+mn-cs"/>
                        </a:rPr>
                        <a:t>AccountNo</a:t>
                      </a: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holderName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Pin code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IN" b="0" kern="1200" dirty="0">
                          <a:solidFill>
                            <a:schemeClr val="tx1"/>
                          </a:solidFill>
                          <a:effectLst/>
                          <a:latin typeface="Palatino Linotype" panose="02040502050505030304" pitchFamily="18" charset="0"/>
                          <a:ea typeface="+mn-ea"/>
                          <a:cs typeface="+mn-cs"/>
                        </a:rPr>
                        <a:t>Area</a:t>
                      </a:r>
                    </a:p>
                  </a:txBody>
                  <a:tcPr/>
                </a:tc>
                <a:extLst>
                  <a:ext uri="{0D108BD9-81ED-4DB2-BD59-A6C34878D82A}">
                    <a16:rowId xmlns:a16="http://schemas.microsoft.com/office/drawing/2014/main" val="2732827187"/>
                  </a:ext>
                </a:extLst>
              </a:tr>
            </a:tbl>
          </a:graphicData>
        </a:graphic>
      </p:graphicFrame>
      <p:sp>
        <p:nvSpPr>
          <p:cNvPr id="9" name="TextBox 8">
            <a:extLst>
              <a:ext uri="{FF2B5EF4-FFF2-40B4-BE49-F238E27FC236}">
                <a16:creationId xmlns:a16="http://schemas.microsoft.com/office/drawing/2014/main" id="{E83E5EE1-0CB8-64F4-427C-2ED45023F5B3}"/>
              </a:ext>
            </a:extLst>
          </p:cNvPr>
          <p:cNvSpPr txBox="1"/>
          <p:nvPr/>
        </p:nvSpPr>
        <p:spPr>
          <a:xfrm>
            <a:off x="6240017" y="3773503"/>
            <a:ext cx="5832646" cy="646331"/>
          </a:xfrm>
          <a:prstGeom prst="rect">
            <a:avLst/>
          </a:prstGeom>
          <a:noFill/>
        </p:spPr>
        <p:txBody>
          <a:bodyPr wrap="square">
            <a:spAutoFit/>
          </a:bodyPr>
          <a:lstStyle/>
          <a:p>
            <a:r>
              <a:rPr lang="en-IN" dirty="0">
                <a:latin typeface="Palatino Linotype" panose="02040502050505030304" pitchFamily="18" charset="0"/>
              </a:rPr>
              <a:t>{studentID } -&gt; </a:t>
            </a:r>
            <a:r>
              <a:rPr kumimoji="0" lang="en-US" b="0" kern="1200" dirty="0">
                <a:solidFill>
                  <a:schemeClr val="tx1"/>
                </a:solidFill>
                <a:effectLst/>
                <a:latin typeface="Palatino Linotype" panose="02040502050505030304" pitchFamily="18" charset="0"/>
                <a:ea typeface="+mn-ea"/>
                <a:cs typeface="+mn-cs"/>
              </a:rPr>
              <a:t>studentName</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a:p>
            <a:r>
              <a:rPr lang="en-IN" dirty="0">
                <a:latin typeface="Palatino Linotype" panose="02040502050505030304" pitchFamily="18" charset="0"/>
              </a:rPr>
              <a:t>{assignmentNo } -&gt; </a:t>
            </a:r>
            <a:r>
              <a:rPr kumimoji="0" lang="en-IN" b="0" kern="1200" dirty="0">
                <a:solidFill>
                  <a:schemeClr val="tx1"/>
                </a:solidFill>
                <a:effectLst/>
                <a:latin typeface="Palatino Linotype" panose="02040502050505030304" pitchFamily="18" charset="0"/>
                <a:ea typeface="+mn-ea"/>
                <a:cs typeface="+mn-cs"/>
              </a:rPr>
              <a:t>assignment</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p:txBody>
      </p:sp>
      <p:graphicFrame>
        <p:nvGraphicFramePr>
          <p:cNvPr id="10" name="Table 10">
            <a:extLst>
              <a:ext uri="{FF2B5EF4-FFF2-40B4-BE49-F238E27FC236}">
                <a16:creationId xmlns:a16="http://schemas.microsoft.com/office/drawing/2014/main" id="{93384A86-9D9B-4ADA-C6D8-5CAADAB35580}"/>
              </a:ext>
            </a:extLst>
          </p:cNvPr>
          <p:cNvGraphicFramePr>
            <a:graphicFrameLocks noGrp="1"/>
          </p:cNvGraphicFramePr>
          <p:nvPr>
            <p:extLst>
              <p:ext uri="{D42A27DB-BD31-4B8C-83A1-F6EECF244321}">
                <p14:modId xmlns:p14="http://schemas.microsoft.com/office/powerpoint/2010/main" val="1862963645"/>
              </p:ext>
            </p:extLst>
          </p:nvPr>
        </p:nvGraphicFramePr>
        <p:xfrm>
          <a:off x="5360160" y="1815546"/>
          <a:ext cx="6712504"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gridCol w="1678126">
                  <a:extLst>
                    <a:ext uri="{9D8B030D-6E8A-4147-A177-3AD203B41FA5}">
                      <a16:colId xmlns:a16="http://schemas.microsoft.com/office/drawing/2014/main" val="753677000"/>
                    </a:ext>
                  </a:extLst>
                </a:gridCol>
                <a:gridCol w="1678126">
                  <a:extLst>
                    <a:ext uri="{9D8B030D-6E8A-4147-A177-3AD203B41FA5}">
                      <a16:colId xmlns:a16="http://schemas.microsoft.com/office/drawing/2014/main" val="3873923828"/>
                    </a:ext>
                  </a:extLst>
                </a:gridCol>
              </a:tblGrid>
              <a:tr h="370840">
                <a:tc>
                  <a:txBody>
                    <a:bodyPr/>
                    <a:lstStyle/>
                    <a:p>
                      <a:r>
                        <a:rPr lang="en-IN" b="0" dirty="0">
                          <a:solidFill>
                            <a:srgbClr val="C00000"/>
                          </a:solidFill>
                          <a:effectLst/>
                          <a:latin typeface="Palatino Linotype" panose="02040502050505030304" pitchFamily="18" charset="0"/>
                        </a:rPr>
                        <a:t>BranchID</a:t>
                      </a:r>
                      <a:endParaRPr lang="en-IN" dirty="0"/>
                    </a:p>
                  </a:txBody>
                  <a:tcPr/>
                </a:tc>
                <a:tc>
                  <a:txBody>
                    <a:bodyPr/>
                    <a:lstStyle/>
                    <a:p>
                      <a:r>
                        <a:rPr kumimoji="0" lang="en-IN" b="0" kern="1200" dirty="0">
                          <a:solidFill>
                            <a:srgbClr val="C00000"/>
                          </a:solidFill>
                          <a:effectLst/>
                          <a:latin typeface="Palatino Linotype" panose="02040502050505030304" pitchFamily="18" charset="0"/>
                          <a:ea typeface="+mn-ea"/>
                          <a:cs typeface="+mn-cs"/>
                        </a:rPr>
                        <a:t>AccountNo</a:t>
                      </a:r>
                      <a:endParaRPr lang="en-IN" dirty="0"/>
                    </a:p>
                  </a:txBody>
                  <a:tcPr/>
                </a:tc>
                <a:tc>
                  <a:txBody>
                    <a:bodyPr/>
                    <a:lstStyle/>
                    <a:p>
                      <a:r>
                        <a:rPr kumimoji="0" lang="en-US" b="0" kern="1200" dirty="0">
                          <a:solidFill>
                            <a:schemeClr val="tx1"/>
                          </a:solidFill>
                          <a:effectLst/>
                          <a:latin typeface="Palatino Linotype" panose="02040502050505030304" pitchFamily="18" charset="0"/>
                          <a:ea typeface="+mn-ea"/>
                          <a:cs typeface="+mn-cs"/>
                        </a:rPr>
                        <a:t>holderName</a:t>
                      </a:r>
                      <a:endParaRPr lang="en-IN" dirty="0"/>
                    </a:p>
                  </a:txBody>
                  <a:tcPr/>
                </a:tc>
                <a:tc>
                  <a:txBody>
                    <a:bodyPr/>
                    <a:lstStyle/>
                    <a:p>
                      <a:r>
                        <a:rPr lang="en-US" dirty="0"/>
                        <a:t>PincodeID</a:t>
                      </a:r>
                      <a:endParaRPr lang="en-IN" dirty="0"/>
                    </a:p>
                  </a:txBody>
                  <a:tcPr/>
                </a:tc>
                <a:extLst>
                  <a:ext uri="{0D108BD9-81ED-4DB2-BD59-A6C34878D82A}">
                    <a16:rowId xmlns:a16="http://schemas.microsoft.com/office/drawing/2014/main" val="2349411340"/>
                  </a:ext>
                </a:extLst>
              </a:tr>
            </a:tbl>
          </a:graphicData>
        </a:graphic>
      </p:graphicFrame>
      <p:graphicFrame>
        <p:nvGraphicFramePr>
          <p:cNvPr id="11" name="Table 10">
            <a:extLst>
              <a:ext uri="{FF2B5EF4-FFF2-40B4-BE49-F238E27FC236}">
                <a16:creationId xmlns:a16="http://schemas.microsoft.com/office/drawing/2014/main" id="{4199C13B-A337-5620-15A1-2D1C22C77096}"/>
              </a:ext>
            </a:extLst>
          </p:cNvPr>
          <p:cNvGraphicFramePr>
            <a:graphicFrameLocks noGrp="1"/>
          </p:cNvGraphicFramePr>
          <p:nvPr>
            <p:extLst>
              <p:ext uri="{D42A27DB-BD31-4B8C-83A1-F6EECF244321}">
                <p14:modId xmlns:p14="http://schemas.microsoft.com/office/powerpoint/2010/main" val="200166975"/>
              </p:ext>
            </p:extLst>
          </p:nvPr>
        </p:nvGraphicFramePr>
        <p:xfrm>
          <a:off x="8716412" y="2266072"/>
          <a:ext cx="3356252"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tblGrid>
              <a:tr h="370840">
                <a:tc>
                  <a:txBody>
                    <a:bodyPr/>
                    <a:lstStyle/>
                    <a:p>
                      <a:r>
                        <a:rPr kumimoji="0" lang="en-US" b="0" kern="1200" dirty="0">
                          <a:solidFill>
                            <a:srgbClr val="C00000"/>
                          </a:solidFill>
                          <a:effectLst/>
                          <a:latin typeface="Palatino Linotype" panose="02040502050505030304" pitchFamily="18" charset="0"/>
                          <a:ea typeface="+mn-ea"/>
                          <a:cs typeface="+mn-cs"/>
                        </a:rPr>
                        <a:t>Pincode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r>
                        <a:rPr kumimoji="0" lang="en-IN" b="0" kern="1200" dirty="0">
                          <a:solidFill>
                            <a:schemeClr val="tx1"/>
                          </a:solidFill>
                          <a:effectLst/>
                          <a:latin typeface="Palatino Linotype" panose="02040502050505030304" pitchFamily="18" charset="0"/>
                          <a:ea typeface="+mn-ea"/>
                          <a:cs typeface="+mn-cs"/>
                        </a:rPr>
                        <a:t>Area</a:t>
                      </a:r>
                      <a:endParaRPr lang="en-IN" dirty="0"/>
                    </a:p>
                  </a:txBody>
                  <a:tcPr/>
                </a:tc>
                <a:extLst>
                  <a:ext uri="{0D108BD9-81ED-4DB2-BD59-A6C34878D82A}">
                    <a16:rowId xmlns:a16="http://schemas.microsoft.com/office/drawing/2014/main" val="2349411340"/>
                  </a:ext>
                </a:extLst>
              </a:tr>
            </a:tbl>
          </a:graphicData>
        </a:graphic>
      </p:graphicFrame>
    </p:spTree>
    <p:extLst>
      <p:ext uri="{BB962C8B-B14F-4D97-AF65-F5344CB8AC3E}">
        <p14:creationId xmlns:p14="http://schemas.microsoft.com/office/powerpoint/2010/main" val="248224521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9666725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005528523"/>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a:t>
                      </a:r>
                      <a:r>
                        <a:rPr lang="en-US" dirty="0">
                          <a:solidFill>
                            <a:srgbClr val="222222"/>
                          </a:solidFill>
                          <a:effectLst/>
                          <a:latin typeface="Arial" panose="020B0604020202020204" pitchFamily="34" charset="0"/>
                          <a:cs typeface="Arial" panose="020B0604020202020204" pitchFamily="34" charset="0"/>
                        </a:rPr>
                        <a:t>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980728"/>
            <a:ext cx="11233248" cy="339997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a:p>
            <a:pPr marL="457200" indent="-457200">
              <a:lnSpc>
                <a:spcPct val="150000"/>
              </a:lnSpc>
              <a:buFont typeface="+mj-lt"/>
              <a:buAutoNum type="arabicPeriod"/>
            </a:pPr>
            <a:r>
              <a:rPr lang="en-US" sz="2000" dirty="0">
                <a:latin typeface="Palatino Linotype" panose="02040502050505030304" pitchFamily="18" charset="0"/>
              </a:rPr>
              <a:t>The table should have no “repeating groups” of fields.</a:t>
            </a:r>
          </a:p>
          <a:p>
            <a:pPr marL="457200" indent="-457200">
              <a:lnSpc>
                <a:spcPct val="150000"/>
              </a:lnSpc>
              <a:buFont typeface="+mj-lt"/>
              <a:buAutoNum type="arabicPeriod"/>
            </a:pPr>
            <a:endParaRPr lang="en-US" sz="2000" dirty="0">
              <a:latin typeface="Palatino Linotype" panose="02040502050505030304" pitchFamily="18" charset="0"/>
            </a:endParaRPr>
          </a:p>
        </p:txBody>
      </p:sp>
      <p:graphicFrame>
        <p:nvGraphicFramePr>
          <p:cNvPr id="3" name="Table 2">
            <a:extLst>
              <a:ext uri="{FF2B5EF4-FFF2-40B4-BE49-F238E27FC236}">
                <a16:creationId xmlns:a16="http://schemas.microsoft.com/office/drawing/2014/main" id="{051537FE-8241-2D0D-B79A-EFC9E419B5E1}"/>
              </a:ext>
            </a:extLst>
          </p:cNvPr>
          <p:cNvGraphicFramePr>
            <a:graphicFrameLocks noGrp="1"/>
          </p:cNvGraphicFramePr>
          <p:nvPr>
            <p:extLst>
              <p:ext uri="{D42A27DB-BD31-4B8C-83A1-F6EECF244321}">
                <p14:modId xmlns:p14="http://schemas.microsoft.com/office/powerpoint/2010/main" val="323912589"/>
              </p:ext>
            </p:extLst>
          </p:nvPr>
        </p:nvGraphicFramePr>
        <p:xfrm>
          <a:off x="1127448" y="4045128"/>
          <a:ext cx="8496945" cy="1463040"/>
        </p:xfrm>
        <a:graphic>
          <a:graphicData uri="http://schemas.openxmlformats.org/drawingml/2006/table">
            <a:tbl>
              <a:tblPr>
                <a:tableStyleId>{8A107856-5554-42FB-B03E-39F5DBC370BA}</a:tableStyleId>
              </a:tblPr>
              <a:tblGrid>
                <a:gridCol w="1296144">
                  <a:extLst>
                    <a:ext uri="{9D8B030D-6E8A-4147-A177-3AD203B41FA5}">
                      <a16:colId xmlns:a16="http://schemas.microsoft.com/office/drawing/2014/main" val="2885484199"/>
                    </a:ext>
                  </a:extLst>
                </a:gridCol>
                <a:gridCol w="2102634">
                  <a:extLst>
                    <a:ext uri="{9D8B030D-6E8A-4147-A177-3AD203B41FA5}">
                      <a16:colId xmlns:a16="http://schemas.microsoft.com/office/drawing/2014/main" val="2120756756"/>
                    </a:ext>
                  </a:extLst>
                </a:gridCol>
                <a:gridCol w="1699389">
                  <a:extLst>
                    <a:ext uri="{9D8B030D-6E8A-4147-A177-3AD203B41FA5}">
                      <a16:colId xmlns:a16="http://schemas.microsoft.com/office/drawing/2014/main" val="2923420091"/>
                    </a:ext>
                  </a:extLst>
                </a:gridCol>
                <a:gridCol w="1699389">
                  <a:extLst>
                    <a:ext uri="{9D8B030D-6E8A-4147-A177-3AD203B41FA5}">
                      <a16:colId xmlns:a16="http://schemas.microsoft.com/office/drawing/2014/main" val="2963071756"/>
                    </a:ext>
                  </a:extLst>
                </a:gridCol>
                <a:gridCol w="1699389">
                  <a:extLst>
                    <a:ext uri="{9D8B030D-6E8A-4147-A177-3AD203B41FA5}">
                      <a16:colId xmlns:a16="http://schemas.microsoft.com/office/drawing/2014/main" val="1397510649"/>
                    </a:ext>
                  </a:extLst>
                </a:gridCol>
              </a:tblGrid>
              <a:tr h="0">
                <a:tc>
                  <a:txBody>
                    <a:bodyPr/>
                    <a:lstStyle/>
                    <a:p>
                      <a:pPr fontAlgn="b"/>
                      <a:r>
                        <a:rPr lang="en-IN" b="1" dirty="0">
                          <a:effectLst/>
                        </a:rPr>
                        <a:t>OrderID</a:t>
                      </a:r>
                    </a:p>
                  </a:txBody>
                  <a:tcPr anchor="b"/>
                </a:tc>
                <a:tc>
                  <a:txBody>
                    <a:bodyPr/>
                    <a:lstStyle/>
                    <a:p>
                      <a:pPr fontAlgn="b"/>
                      <a:r>
                        <a:rPr lang="en-IN" b="1">
                          <a:effectLst/>
                        </a:rPr>
                        <a:t>CustomerName</a:t>
                      </a:r>
                    </a:p>
                  </a:txBody>
                  <a:tcPr anchor="b"/>
                </a:tc>
                <a:tc>
                  <a:txBody>
                    <a:bodyPr/>
                    <a:lstStyle/>
                    <a:p>
                      <a:pPr fontAlgn="b"/>
                      <a:r>
                        <a:rPr lang="en-IN" b="1">
                          <a:effectLst/>
                        </a:rPr>
                        <a:t>Product1</a:t>
                      </a:r>
                    </a:p>
                  </a:txBody>
                  <a:tcPr anchor="b"/>
                </a:tc>
                <a:tc>
                  <a:txBody>
                    <a:bodyPr/>
                    <a:lstStyle/>
                    <a:p>
                      <a:pPr fontAlgn="b"/>
                      <a:r>
                        <a:rPr lang="en-IN" b="1">
                          <a:effectLst/>
                        </a:rPr>
                        <a:t>Product2</a:t>
                      </a:r>
                    </a:p>
                  </a:txBody>
                  <a:tcPr anchor="b"/>
                </a:tc>
                <a:tc>
                  <a:txBody>
                    <a:bodyPr/>
                    <a:lstStyle/>
                    <a:p>
                      <a:pPr fontAlgn="b"/>
                      <a:r>
                        <a:rPr lang="en-IN" b="1">
                          <a:effectLst/>
                        </a:rPr>
                        <a:t>Product3</a:t>
                      </a:r>
                    </a:p>
                  </a:txBody>
                  <a:tcPr anchor="b"/>
                </a:tc>
                <a:extLst>
                  <a:ext uri="{0D108BD9-81ED-4DB2-BD59-A6C34878D82A}">
                    <a16:rowId xmlns:a16="http://schemas.microsoft.com/office/drawing/2014/main" val="367730716"/>
                  </a:ext>
                </a:extLst>
              </a:tr>
              <a:tr h="0">
                <a:tc>
                  <a:txBody>
                    <a:bodyPr/>
                    <a:lstStyle/>
                    <a:p>
                      <a:pPr algn="ctr" fontAlgn="base"/>
                      <a:r>
                        <a:rPr lang="en-IN" dirty="0">
                          <a:effectLst/>
                        </a:rPr>
                        <a:t>1</a:t>
                      </a:r>
                    </a:p>
                  </a:txBody>
                  <a:tcPr anchor="ctr"/>
                </a:tc>
                <a:tc>
                  <a:txBody>
                    <a:bodyPr/>
                    <a:lstStyle/>
                    <a:p>
                      <a:pPr fontAlgn="base"/>
                      <a:r>
                        <a:rPr lang="en-IN" dirty="0">
                          <a:effectLst/>
                        </a:rPr>
                        <a:t>Rajesh Singh</a:t>
                      </a:r>
                    </a:p>
                  </a:txBody>
                  <a:tcPr anchor="ctr"/>
                </a:tc>
                <a:tc>
                  <a:txBody>
                    <a:bodyPr/>
                    <a:lstStyle/>
                    <a:p>
                      <a:pPr fontAlgn="base"/>
                      <a:r>
                        <a:rPr lang="en-IN">
                          <a:effectLst/>
                        </a:rPr>
                        <a:t>Apple</a:t>
                      </a:r>
                    </a:p>
                  </a:txBody>
                  <a:tcPr anchor="ctr"/>
                </a:tc>
                <a:tc>
                  <a:txBody>
                    <a:bodyPr/>
                    <a:lstStyle/>
                    <a:p>
                      <a:pPr fontAlgn="base"/>
                      <a:r>
                        <a:rPr lang="en-IN">
                          <a:effectLst/>
                        </a:rPr>
                        <a:t>Orange</a:t>
                      </a:r>
                    </a:p>
                  </a:txBody>
                  <a:tcPr anchor="ctr"/>
                </a:tc>
                <a:tc>
                  <a:txBody>
                    <a:bodyPr/>
                    <a:lstStyle/>
                    <a:p>
                      <a:pPr fontAlgn="base"/>
                      <a:r>
                        <a:rPr lang="en-IN">
                          <a:effectLst/>
                        </a:rPr>
                        <a:t>Banana</a:t>
                      </a:r>
                    </a:p>
                  </a:txBody>
                  <a:tcPr anchor="ctr"/>
                </a:tc>
                <a:extLst>
                  <a:ext uri="{0D108BD9-81ED-4DB2-BD59-A6C34878D82A}">
                    <a16:rowId xmlns:a16="http://schemas.microsoft.com/office/drawing/2014/main" val="3374409418"/>
                  </a:ext>
                </a:extLst>
              </a:tr>
              <a:tr h="0">
                <a:tc>
                  <a:txBody>
                    <a:bodyPr/>
                    <a:lstStyle/>
                    <a:p>
                      <a:pPr algn="ctr" fontAlgn="base"/>
                      <a:r>
                        <a:rPr lang="en-IN" dirty="0">
                          <a:effectLst/>
                        </a:rPr>
                        <a:t>2</a:t>
                      </a:r>
                    </a:p>
                  </a:txBody>
                  <a:tcPr anchor="ctr"/>
                </a:tc>
                <a:tc>
                  <a:txBody>
                    <a:bodyPr/>
                    <a:lstStyle/>
                    <a:p>
                      <a:pPr fontAlgn="base"/>
                      <a:r>
                        <a:rPr lang="en-IN" dirty="0">
                          <a:effectLst/>
                        </a:rPr>
                        <a:t>Rajat Kumar</a:t>
                      </a:r>
                    </a:p>
                  </a:txBody>
                  <a:tcPr anchor="ctr"/>
                </a:tc>
                <a:tc>
                  <a:txBody>
                    <a:bodyPr/>
                    <a:lstStyle/>
                    <a:p>
                      <a:pPr fontAlgn="base"/>
                      <a:r>
                        <a:rPr lang="en-IN">
                          <a:effectLst/>
                        </a:rPr>
                        <a:t>Apple</a:t>
                      </a:r>
                    </a:p>
                  </a:txBody>
                  <a:tcPr anchor="ctr"/>
                </a:tc>
                <a:tc>
                  <a:txBody>
                    <a:bodyPr/>
                    <a:lstStyle/>
                    <a:p>
                      <a:pPr fontAlgn="base"/>
                      <a:r>
                        <a:rPr lang="en-IN">
                          <a:effectLst/>
                        </a:rPr>
                        <a:t>NULL</a:t>
                      </a:r>
                    </a:p>
                  </a:txBody>
                  <a:tcPr anchor="ctr"/>
                </a:tc>
                <a:tc>
                  <a:txBody>
                    <a:bodyPr/>
                    <a:lstStyle/>
                    <a:p>
                      <a:pPr fontAlgn="base"/>
                      <a:r>
                        <a:rPr lang="en-IN">
                          <a:effectLst/>
                        </a:rPr>
                        <a:t>NULL</a:t>
                      </a:r>
                    </a:p>
                  </a:txBody>
                  <a:tcPr anchor="ctr"/>
                </a:tc>
                <a:extLst>
                  <a:ext uri="{0D108BD9-81ED-4DB2-BD59-A6C34878D82A}">
                    <a16:rowId xmlns:a16="http://schemas.microsoft.com/office/drawing/2014/main" val="4171736547"/>
                  </a:ext>
                </a:extLst>
              </a:tr>
              <a:tr h="0">
                <a:tc>
                  <a:txBody>
                    <a:bodyPr/>
                    <a:lstStyle/>
                    <a:p>
                      <a:pPr algn="ctr" fontAlgn="base"/>
                      <a:r>
                        <a:rPr lang="en-IN" dirty="0">
                          <a:effectLst/>
                        </a:rPr>
                        <a:t>3</a:t>
                      </a:r>
                    </a:p>
                  </a:txBody>
                  <a:tcPr anchor="ctr"/>
                </a:tc>
                <a:tc>
                  <a:txBody>
                    <a:bodyPr/>
                    <a:lstStyle/>
                    <a:p>
                      <a:pPr fontAlgn="base"/>
                      <a:r>
                        <a:rPr lang="en-IN" dirty="0">
                          <a:effectLst/>
                        </a:rPr>
                        <a:t>Ramesh</a:t>
                      </a:r>
                    </a:p>
                  </a:txBody>
                  <a:tcPr anchor="ctr"/>
                </a:tc>
                <a:tc>
                  <a:txBody>
                    <a:bodyPr/>
                    <a:lstStyle/>
                    <a:p>
                      <a:pPr fontAlgn="base"/>
                      <a:r>
                        <a:rPr lang="en-IN" dirty="0">
                          <a:effectLst/>
                        </a:rPr>
                        <a:t>Orange</a:t>
                      </a:r>
                    </a:p>
                  </a:txBody>
                  <a:tcPr anchor="ctr"/>
                </a:tc>
                <a:tc>
                  <a:txBody>
                    <a:bodyPr/>
                    <a:lstStyle/>
                    <a:p>
                      <a:pPr fontAlgn="base"/>
                      <a:r>
                        <a:rPr lang="en-IN" dirty="0">
                          <a:effectLst/>
                        </a:rPr>
                        <a:t>Grape</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1964404552"/>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a:t>
            </a:r>
            <a:r>
              <a:rPr lang="en-US" sz="2000" b="1" dirty="0">
                <a:latin typeface="Palatino Linotype" panose="02040502050505030304" pitchFamily="18" charset="0"/>
              </a:rPr>
              <a:t>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a:t>
            </a:r>
            <a:r>
              <a:rPr lang="en-US" sz="2000" b="1" dirty="0">
                <a:latin typeface="Palatino Linotype" panose="02040502050505030304" pitchFamily="18" charset="0"/>
              </a:rPr>
              <a:t>non-key attributes</a:t>
            </a:r>
            <a:r>
              <a:rPr lang="en-US" sz="2000" dirty="0">
                <a:latin typeface="Palatino Linotype" panose="02040502050505030304" pitchFamily="18" charset="0"/>
              </a:rPr>
              <a:t> are fully </a:t>
            </a:r>
            <a:r>
              <a:rPr lang="en-US" sz="2000" b="1" dirty="0">
                <a:latin typeface="Palatino Linotype" panose="02040502050505030304" pitchFamily="18" charset="0"/>
              </a:rPr>
              <a:t>functional dependent </a:t>
            </a:r>
            <a:r>
              <a:rPr lang="en-US" sz="2000" dirty="0">
                <a:latin typeface="Palatino Linotype" panose="02040502050505030304" pitchFamily="18" charset="0"/>
              </a:rPr>
              <a:t>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2300452374"/>
              </p:ext>
            </p:extLst>
          </p:nvPr>
        </p:nvGraphicFramePr>
        <p:xfrm>
          <a:off x="408188" y="35010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
        <p:nvSpPr>
          <p:cNvPr id="4" name="TextBox 3">
            <a:extLst>
              <a:ext uri="{FF2B5EF4-FFF2-40B4-BE49-F238E27FC236}">
                <a16:creationId xmlns:a16="http://schemas.microsoft.com/office/drawing/2014/main" id="{CEB62757-60B7-9457-5503-FA1B46AEDB7B}"/>
              </a:ext>
            </a:extLst>
          </p:cNvPr>
          <p:cNvSpPr txBox="1"/>
          <p:nvPr/>
        </p:nvSpPr>
        <p:spPr>
          <a:xfrm>
            <a:off x="119336" y="6167045"/>
            <a:ext cx="11953328" cy="646331"/>
          </a:xfrm>
          <a:prstGeom prst="rect">
            <a:avLst/>
          </a:prstGeom>
          <a:noFill/>
        </p:spPr>
        <p:txBody>
          <a:bodyPr wrap="square">
            <a:spAutoFit/>
          </a:bodyPr>
          <a:lstStyle/>
          <a:p>
            <a:pPr fontAlgn="ctr"/>
            <a:r>
              <a:rPr lang="en-US" b="1" dirty="0">
                <a:solidFill>
                  <a:srgbClr val="222222"/>
                </a:solidFill>
                <a:effectLst/>
                <a:latin typeface="Arial" panose="020B0604020202020204" pitchFamily="34" charset="0"/>
                <a:cs typeface="Arial" panose="020B0604020202020204" pitchFamily="34" charset="0"/>
              </a:rPr>
              <a:t>{ Student Name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or </a:t>
            </a:r>
            <a:r>
              <a:rPr lang="en-US" b="1" dirty="0">
                <a:solidFill>
                  <a:srgbClr val="222222"/>
                </a:solidFill>
                <a:effectLst/>
                <a:latin typeface="Arial" panose="020B0604020202020204" pitchFamily="34" charset="0"/>
                <a:cs typeface="Arial" panose="020B0604020202020204" pitchFamily="34" charset="0"/>
              </a:rPr>
              <a:t>{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 Course Name </a:t>
            </a:r>
            <a:r>
              <a:rPr lang="en-IN" b="0" i="0" dirty="0">
                <a:solidFill>
                  <a:srgbClr val="273239"/>
                </a:solidFill>
                <a:effectLst/>
                <a:latin typeface="Arial" panose="020B0604020202020204" pitchFamily="34" charset="0"/>
                <a:cs typeface="Arial" panose="020B0604020202020204" pitchFamily="34" charset="0"/>
              </a:rPr>
              <a:t>is a partial dependency</a:t>
            </a:r>
          </a:p>
          <a:p>
            <a:pPr fontAlgn="ctr"/>
            <a:r>
              <a:rPr lang="en-US" b="1" dirty="0">
                <a:solidFill>
                  <a:srgbClr val="222222"/>
                </a:solidFill>
                <a:effectLst/>
                <a:latin typeface="Arial" panose="020B0604020202020204" pitchFamily="34" charset="0"/>
                <a:cs typeface="Arial" panose="020B0604020202020204" pitchFamily="34" charset="0"/>
              </a:rPr>
              <a:t>{ Student Name,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a:t>
            </a:r>
            <a:r>
              <a:rPr lang="en-US" dirty="0">
                <a:solidFill>
                  <a:srgbClr val="222222"/>
                </a:solidFill>
                <a:effectLst/>
                <a:latin typeface="Arial" panose="020B0604020202020204" pitchFamily="34" charset="0"/>
                <a:cs typeface="Arial" panose="020B0604020202020204" pitchFamily="34" charset="0"/>
              </a:rPr>
              <a:t>, so Course Name is </a:t>
            </a:r>
            <a:r>
              <a:rPr lang="en-IN" i="0" dirty="0">
                <a:solidFill>
                  <a:srgbClr val="273239"/>
                </a:solidFill>
                <a:effectLst/>
                <a:latin typeface="Arial" panose="020B0604020202020204" pitchFamily="34" charset="0"/>
                <a:cs typeface="Arial" panose="020B0604020202020204" pitchFamily="34" charset="0"/>
              </a:rPr>
              <a:t>fully functional dependency</a:t>
            </a:r>
            <a:r>
              <a:rPr lang="en-US" dirty="0">
                <a:solidFill>
                  <a:srgbClr val="222222"/>
                </a:solidFill>
                <a:latin typeface="Arial" panose="020B0604020202020204" pitchFamily="34" charset="0"/>
                <a:cs typeface="Arial" panose="020B0604020202020204" pitchFamily="34" charset="0"/>
              </a:rPr>
              <a:t> </a:t>
            </a:r>
            <a:endParaRPr lang="en-US" dirty="0">
              <a:solidFill>
                <a:srgbClr val="222222"/>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837210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grpSp>
        <p:nvGrpSpPr>
          <p:cNvPr id="3" name="Group 2">
            <a:extLst>
              <a:ext uri="{FF2B5EF4-FFF2-40B4-BE49-F238E27FC236}">
                <a16:creationId xmlns:a16="http://schemas.microsoft.com/office/drawing/2014/main" id="{6CFF445C-8240-38A2-C574-DF79D40CBB5E}"/>
              </a:ext>
            </a:extLst>
          </p:cNvPr>
          <p:cNvGrpSpPr/>
          <p:nvPr/>
        </p:nvGrpSpPr>
        <p:grpSpPr>
          <a:xfrm>
            <a:off x="119335" y="1916832"/>
            <a:ext cx="11809309" cy="4706446"/>
            <a:chOff x="119335" y="1916832"/>
            <a:chExt cx="11809309" cy="4706446"/>
          </a:xfrm>
        </p:grpSpPr>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706446"/>
              <a:chOff x="7129860" y="4077606"/>
              <a:chExt cx="11546463" cy="4706446"/>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536735"/>
                <a:ext cx="2174424"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pPr marL="342900" indent="-342900">
                  <a:buAutoNum type="arabicPlain" startAt="500"/>
                </a:pPr>
                <a:r>
                  <a:rPr lang="en-IN" dirty="0">
                    <a:latin typeface="Arial" panose="020B0604020202020204" pitchFamily="34" charset="0"/>
                    <a:cs typeface="Arial" panose="020B0604020202020204" pitchFamily="34" charset="0"/>
                  </a:rPr>
                  <a:t>  sam 3500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536735"/>
                <a:ext cx="2034762" cy="203132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a:latin typeface="Arial" panose="020B0604020202020204" pitchFamily="34" charset="0"/>
                    <a:cs typeface="Arial" panose="020B0604020202020204" pitchFamily="34" charset="0"/>
                  </a:rPr>
                  <a:t>600</a:t>
                </a:r>
                <a:r>
                  <a:rPr lang="en-IN">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536735"/>
                <a:ext cx="2034763" cy="2862322"/>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sam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ram  550</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5000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84463"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536735"/>
                <a:ext cx="1921216" cy="4247317"/>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AFB7A80-233C-5E06-18E7-0EC30FCAF371}"/>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83979227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94697477"/>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33826127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first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
        <p:nvSpPr>
          <p:cNvPr id="8" name="TextBox 7">
            <a:extLst>
              <a:ext uri="{FF2B5EF4-FFF2-40B4-BE49-F238E27FC236}">
                <a16:creationId xmlns:a16="http://schemas.microsoft.com/office/drawing/2014/main" id="{2F91AA89-F580-38E9-40D5-DD87CCC3F2D1}"/>
              </a:ext>
            </a:extLst>
          </p:cNvPr>
          <p:cNvSpPr txBox="1"/>
          <p:nvPr/>
        </p:nvSpPr>
        <p:spPr>
          <a:xfrm>
            <a:off x="89038" y="139279"/>
            <a:ext cx="6727042" cy="80021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EXPLICIT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or</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IMPLICIT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commit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sz="1800" b="1"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141578042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1014952"/>
            <a:ext cx="12190413" cy="4286256"/>
          </a:xfrm>
          <a:prstGeom prst="rect">
            <a:avLst/>
          </a:prstGeom>
          <a:noFill/>
        </p:spPr>
      </p:pic>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9" name="Rectangle 8">
            <a:extLst>
              <a:ext uri="{FF2B5EF4-FFF2-40B4-BE49-F238E27FC236}">
                <a16:creationId xmlns:a16="http://schemas.microsoft.com/office/drawing/2014/main" id="{21D463F1-BAAD-4732-BDD3-00C1B05E4B41}"/>
              </a:ext>
            </a:extLst>
          </p:cNvPr>
          <p:cNvSpPr/>
          <p:nvPr/>
        </p:nvSpPr>
        <p:spPr>
          <a:xfrm>
            <a:off x="227349" y="4289028"/>
            <a:ext cx="11737303"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 </a:t>
            </a:r>
            <a:r>
              <a:rPr lang="en-US" dirty="0">
                <a:solidFill>
                  <a:srgbClr val="303030"/>
                </a:solidFill>
                <a:latin typeface="Palatino Linotype" panose="02040502050505030304" pitchFamily="18" charset="0"/>
              </a:rPr>
              <a:t>Null or NULL is a special marker used in Structured Query Language to indicate that a data value does not exist or </a:t>
            </a:r>
            <a:r>
              <a:rPr lang="en-US" dirty="0">
                <a:solidFill>
                  <a:srgbClr val="374151"/>
                </a:solidFill>
                <a:latin typeface="Palatino Linotype" panose="02040502050505030304" pitchFamily="18" charset="0"/>
              </a:rPr>
              <a:t>missing or unknown </a:t>
            </a:r>
            <a:r>
              <a:rPr lang="en-US" dirty="0">
                <a:solidFill>
                  <a:srgbClr val="303030"/>
                </a:solidFill>
                <a:latin typeface="Palatino Linotype" panose="02040502050505030304" pitchFamily="18" charset="0"/>
              </a:rPr>
              <a:t>in the database.</a:t>
            </a:r>
            <a:endParaRPr lang="en-IN" dirty="0">
              <a:solidFill>
                <a:srgbClr val="303030"/>
              </a:solidFill>
              <a:latin typeface="Palatino Linotype" panose="02040502050505030304" pitchFamily="18" charset="0"/>
            </a:endParaRP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chemeClr val="bg2">
                    <a:lumMod val="25000"/>
                  </a:schemeClr>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
        <p:nvSpPr>
          <p:cNvPr id="10" name="TextBox 10">
            <a:extLst>
              <a:ext uri="{FF2B5EF4-FFF2-40B4-BE49-F238E27FC236}">
                <a16:creationId xmlns:a16="http://schemas.microsoft.com/office/drawing/2014/main" id="{2695440D-4C20-40C2-A5A6-C71B57BF08EC}"/>
              </a:ext>
            </a:extLst>
          </p:cNvPr>
          <p:cNvSpPr txBox="1"/>
          <p:nvPr/>
        </p:nvSpPr>
        <p:spPr>
          <a:xfrm>
            <a:off x="13094" y="44624"/>
            <a:ext cx="9319330"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An EXPLICIT commit happens when we execute an SQL "COMMIT" command.</a:t>
            </a:r>
          </a:p>
          <a:p>
            <a:pPr marL="285750" indent="-285750">
              <a:buFont typeface="Arial" panose="020B0604020202020204" pitchFamily="34" charset="0"/>
              <a:buChar char="•"/>
            </a:pPr>
            <a:endParaRPr lang="en-US" sz="600" b="1" dirty="0">
              <a:latin typeface="Palatino Linotype" panose="02040502050505030304" pitchFamily="18"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An IMPLICIT commits occur without running a "COMMIT" command. </a:t>
            </a:r>
            <a:endParaRPr lang="en-IN" b="1" dirty="0">
              <a:latin typeface="Palatino Linotype" panose="02040502050505030304" pitchFamily="18"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4" name="Group 3">
            <a:extLst>
              <a:ext uri="{FF2B5EF4-FFF2-40B4-BE49-F238E27FC236}">
                <a16:creationId xmlns:a16="http://schemas.microsoft.com/office/drawing/2014/main" id="{E1AE1DE9-7612-1194-0AA6-EBAE91C96028}"/>
              </a:ext>
            </a:extLst>
          </p:cNvPr>
          <p:cNvGrpSpPr/>
          <p:nvPr/>
        </p:nvGrpSpPr>
        <p:grpSpPr>
          <a:xfrm>
            <a:off x="119335" y="1909491"/>
            <a:ext cx="11863904" cy="3607741"/>
            <a:chOff x="119335" y="1909491"/>
            <a:chExt cx="11863904" cy="3607741"/>
          </a:xfrm>
        </p:grpSpPr>
        <p:grpSp>
          <p:nvGrpSpPr>
            <p:cNvPr id="3" name="Group 2">
              <a:extLst>
                <a:ext uri="{FF2B5EF4-FFF2-40B4-BE49-F238E27FC236}">
                  <a16:creationId xmlns:a16="http://schemas.microsoft.com/office/drawing/2014/main" id="{E2C9BE8C-666D-4946-801B-1EC3F955E2A7}"/>
                </a:ext>
              </a:extLst>
            </p:cNvPr>
            <p:cNvGrpSpPr/>
            <p:nvPr/>
          </p:nvGrpSpPr>
          <p:grpSpPr>
            <a:xfrm>
              <a:off x="2423593" y="1909491"/>
              <a:ext cx="9559646" cy="3607741"/>
              <a:chOff x="2423593" y="1909491"/>
              <a:chExt cx="9559646" cy="3607741"/>
            </a:xfrm>
          </p:grpSpPr>
          <p:grpSp>
            <p:nvGrpSpPr>
              <p:cNvPr id="8" name="Group 7">
                <a:extLst>
                  <a:ext uri="{FF2B5EF4-FFF2-40B4-BE49-F238E27FC236}">
                    <a16:creationId xmlns:a16="http://schemas.microsoft.com/office/drawing/2014/main" id="{17590DE7-B8F0-48FA-A000-06433E0502ED}"/>
                  </a:ext>
                </a:extLst>
              </p:cNvPr>
              <p:cNvGrpSpPr/>
              <p:nvPr/>
            </p:nvGrpSpPr>
            <p:grpSpPr>
              <a:xfrm>
                <a:off x="2423593" y="1909491"/>
                <a:ext cx="9559646" cy="1391751"/>
                <a:chOff x="2567609" y="1979532"/>
                <a:chExt cx="9559646" cy="1391751"/>
              </a:xfrm>
            </p:grpSpPr>
            <p:grpSp>
              <p:nvGrpSpPr>
                <p:cNvPr id="6" name="Group 5">
                  <a:extLst>
                    <a:ext uri="{FF2B5EF4-FFF2-40B4-BE49-F238E27FC236}">
                      <a16:creationId xmlns:a16="http://schemas.microsoft.com/office/drawing/2014/main" id="{37CE413B-9258-43B6-A842-0406948CFBBC}"/>
                    </a:ext>
                  </a:extLst>
                </p:cNvPr>
                <p:cNvGrpSpPr/>
                <p:nvPr/>
              </p:nvGrpSpPr>
              <p:grpSpPr>
                <a:xfrm>
                  <a:off x="2567609" y="1979532"/>
                  <a:ext cx="9559646" cy="1391751"/>
                  <a:chOff x="2423592" y="2484894"/>
                  <a:chExt cx="9559646" cy="1196328"/>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87542"/>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447968"/>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7" name="TextBox 4">
                <a:extLst>
                  <a:ext uri="{FF2B5EF4-FFF2-40B4-BE49-F238E27FC236}">
                    <a16:creationId xmlns:a16="http://schemas.microsoft.com/office/drawing/2014/main" id="{05DAF722-F723-4E3F-A184-637E6D3898B0}"/>
                  </a:ext>
                </a:extLst>
              </p:cNvPr>
              <p:cNvSpPr txBox="1"/>
              <p:nvPr/>
            </p:nvSpPr>
            <p:spPr>
              <a:xfrm>
                <a:off x="7327881"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
          <p:nvSpPr>
            <p:cNvPr id="19" name="Rectangle 18">
              <a:extLst>
                <a:ext uri="{FF2B5EF4-FFF2-40B4-BE49-F238E27FC236}">
                  <a16:creationId xmlns:a16="http://schemas.microsoft.com/office/drawing/2014/main" id="{8E895052-1A1F-0A6E-ED2B-5CD5C36084DC}"/>
                </a:ext>
              </a:extLst>
            </p:cNvPr>
            <p:cNvSpPr/>
            <p:nvPr/>
          </p:nvSpPr>
          <p:spPr>
            <a:xfrm>
              <a:off x="119335" y="1916832"/>
              <a:ext cx="188688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TextBox 4">
              <a:extLst>
                <a:ext uri="{FF2B5EF4-FFF2-40B4-BE49-F238E27FC236}">
                  <a16:creationId xmlns:a16="http://schemas.microsoft.com/office/drawing/2014/main" id="{3F3F2131-0422-120B-6F66-1CDAF3BA8BC0}"/>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4167527527"/>
              </p:ext>
            </p:extLst>
          </p:nvPr>
        </p:nvGraphicFramePr>
        <p:xfrm>
          <a:off x="407368" y="4092486"/>
          <a:ext cx="11305256" cy="1706880"/>
        </p:xfrm>
        <a:graphic>
          <a:graphicData uri="http://schemas.openxmlformats.org/drawingml/2006/table">
            <a:tbl>
              <a:tblPr firstRow="1" bandRow="1">
                <a:tableStyleId>{5940675A-B579-460E-94D1-54222C63F5DA}</a:tableStyleId>
              </a:tblPr>
              <a:tblGrid>
                <a:gridCol w="5112568">
                  <a:extLst>
                    <a:ext uri="{9D8B030D-6E8A-4147-A177-3AD203B41FA5}">
                      <a16:colId xmlns:a16="http://schemas.microsoft.com/office/drawing/2014/main" val="1085403226"/>
                    </a:ext>
                  </a:extLst>
                </a:gridCol>
                <a:gridCol w="6192688">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Change</a:t>
                      </a:r>
                      <a:r>
                        <a:rPr kumimoji="0" lang="en-IN" sz="2000" b="0" i="0" kern="1200" dirty="0">
                          <a:solidFill>
                            <a:schemeClr val="tx1"/>
                          </a:solidFill>
                          <a:effectLst/>
                          <a:latin typeface="+mn-lt"/>
                          <a:ea typeface="+mn-ea"/>
                          <a:cs typeface="+mn-cs"/>
                        </a:rPr>
                        <a:t> your mysql prompt.</a:t>
                      </a:r>
                      <a:endParaRPr lang="en-US" sz="2000" b="0" i="0" dirty="0">
                        <a:solidFill>
                          <a:srgbClr val="000000"/>
                        </a:solidFill>
                        <a:effectLst/>
                        <a:latin typeface="Liberation Mono"/>
                      </a:endParaRPr>
                    </a:p>
                  </a:txBody>
                  <a:tcPr/>
                </a:tc>
                <a:tc>
                  <a:txBody>
                    <a:bodyPr/>
                    <a:lstStyle/>
                    <a:p>
                      <a:pPr algn="l"/>
                      <a:r>
                        <a:rPr kumimoji="0" lang="en-IN" sz="2200" b="1" i="0" kern="1200">
                          <a:solidFill>
                            <a:schemeClr val="accent6">
                              <a:lumMod val="50000"/>
                            </a:schemeClr>
                          </a:solidFill>
                          <a:effectLst/>
                          <a:latin typeface="Liberation Mono"/>
                          <a:ea typeface="+mn-ea"/>
                          <a:cs typeface="+mn-cs"/>
                        </a:rPr>
                        <a:t>prompt </a:t>
                      </a:r>
                      <a:r>
                        <a:rPr kumimoji="0" lang="en-IN" sz="2200" b="1" i="0" kern="1200" dirty="0">
                          <a:solidFill>
                            <a:schemeClr val="accent6">
                              <a:lumMod val="50000"/>
                            </a:schemeClr>
                          </a:solidFill>
                          <a:effectLst/>
                          <a:latin typeface="Liberation Mono"/>
                          <a:ea typeface="+mn-ea"/>
                          <a:cs typeface="+mn-cs"/>
                        </a:rPr>
                        <a:t>str or \R str</a:t>
                      </a:r>
                    </a:p>
                  </a:txBody>
                  <a:tcPr/>
                </a:tc>
                <a:extLst>
                  <a:ext uri="{0D108BD9-81ED-4DB2-BD59-A6C34878D82A}">
                    <a16:rowId xmlns:a16="http://schemas.microsoft.com/office/drawing/2014/main" val="2471233369"/>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DATABASES</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dirty="0">
                <a:latin typeface="Palatino Linotype" panose="02040502050505030304" pitchFamily="18" charset="0"/>
                <a:cs typeface="Segoe UI Light" panose="020B0502040204020203" pitchFamily="34" charset="0"/>
              </a:rPr>
              <a:t>db_name</a:t>
            </a:r>
            <a:r>
              <a:rPr lang="en-IN" sz="2000" dirty="0">
                <a:latin typeface="Palatino Linotype" panose="02040502050505030304" pitchFamily="18" charset="0"/>
                <a:cs typeface="Segoe UI Light" panose="020B0502040204020203" pitchFamily="34" charset="0"/>
              </a:rPr>
              <a:t> 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  </a:t>
            </a:r>
          </a:p>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ALTER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 alter database</a:t>
            </a:r>
          </a:p>
        </p:txBody>
      </p:sp>
      <p:sp>
        <p:nvSpPr>
          <p:cNvPr id="6" name="Rectangle 5"/>
          <p:cNvSpPr/>
          <p:nvPr/>
        </p:nvSpPr>
        <p:spPr>
          <a:xfrm>
            <a:off x="263352" y="2924944"/>
            <a:ext cx="8839199"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411596"/>
            <a:ext cx="8136904"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
        <p:nvSpPr>
          <p:cNvPr id="10" name="TextBox 9">
            <a:extLst>
              <a:ext uri="{FF2B5EF4-FFF2-40B4-BE49-F238E27FC236}">
                <a16:creationId xmlns:a16="http://schemas.microsoft.com/office/drawing/2014/main" id="{73257A9A-2BAA-41CB-F9DC-4BCEDD062D4B}"/>
              </a:ext>
            </a:extLst>
          </p:cNvPr>
          <p:cNvSpPr txBox="1"/>
          <p:nvPr/>
        </p:nvSpPr>
        <p:spPr>
          <a:xfrm>
            <a:off x="253774" y="4021337"/>
            <a:ext cx="893857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 DATABASE </a:t>
            </a:r>
            <a:r>
              <a:rPr lang="en-IN" dirty="0">
                <a:latin typeface="Liberation Mono"/>
              </a:rPr>
              <a:t>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0; </a:t>
            </a:r>
            <a:r>
              <a:rPr lang="en-IN" dirty="0">
                <a:solidFill>
                  <a:srgbClr val="41C60C"/>
                </a:solidFill>
                <a:latin typeface="Liberation Mono"/>
              </a:rPr>
              <a:t>// </a:t>
            </a:r>
            <a:r>
              <a:rPr lang="en-US" dirty="0">
                <a:solidFill>
                  <a:srgbClr val="41C60C"/>
                </a:solidFill>
                <a:latin typeface="Liberation Mono"/>
              </a:rPr>
              <a:t>is in read write mode.</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a:t>
            </a:r>
            <a:r>
              <a:rPr lang="en-IN" dirty="0">
                <a:latin typeface="Liberation Mono"/>
              </a:rPr>
              <a:t> </a:t>
            </a:r>
            <a:r>
              <a:rPr lang="en-IN" dirty="0">
                <a:solidFill>
                  <a:srgbClr val="0070C0"/>
                </a:solidFill>
                <a:latin typeface="Liberation Mono"/>
                <a:ea typeface="Arial Unicode MS"/>
                <a:cs typeface="Arial" panose="020B0604020202020204" pitchFamily="34" charset="0"/>
              </a:rPr>
              <a:t>DATABASE</a:t>
            </a:r>
            <a:r>
              <a:rPr lang="en-IN" dirty="0">
                <a:latin typeface="Liberation Mono"/>
              </a:rPr>
              <a:t> 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1;  </a:t>
            </a:r>
            <a:r>
              <a:rPr lang="en-IN" dirty="0">
                <a:solidFill>
                  <a:srgbClr val="41C60C"/>
                </a:solidFill>
                <a:latin typeface="Liberation Mono"/>
              </a:rPr>
              <a:t>// </a:t>
            </a:r>
            <a:r>
              <a:rPr lang="en-US" dirty="0">
                <a:solidFill>
                  <a:srgbClr val="41C60C"/>
                </a:solidFill>
                <a:latin typeface="Liberation Mono"/>
              </a:rPr>
              <a:t>is in read only mode.</a:t>
            </a:r>
            <a:endParaRPr lang="en-IN" dirty="0">
              <a:solidFill>
                <a:srgbClr val="41C60C"/>
              </a:solidFill>
              <a:latin typeface="Liberation Mono"/>
            </a:endParaRPr>
          </a:p>
        </p:txBody>
      </p:sp>
      <p:sp>
        <p:nvSpPr>
          <p:cNvPr id="12" name="TextBox 11">
            <a:extLst>
              <a:ext uri="{FF2B5EF4-FFF2-40B4-BE49-F238E27FC236}">
                <a16:creationId xmlns:a16="http://schemas.microsoft.com/office/drawing/2014/main" id="{5CDD656E-781F-245A-BBD9-C4D40513EC20}"/>
              </a:ext>
            </a:extLst>
          </p:cNvPr>
          <p:cNvSpPr txBox="1"/>
          <p:nvPr/>
        </p:nvSpPr>
        <p:spPr>
          <a:xfrm>
            <a:off x="263352" y="4931307"/>
            <a:ext cx="11593288" cy="175432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a:t>
            </a:r>
            <a:r>
              <a:rPr lang="en-IN" b="1" i="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possible to Create, Alter, Drop any object, and Write (Insert, Update, and Delete rows) in a read-only database.</a:t>
            </a:r>
          </a:p>
          <a:p>
            <a:pPr marL="171450" indent="-1714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TEMPORARY tables; it is possible to create, alter, drop, and write (Insert, Update, and Delete rows) to TEMPORARY tables in a read-only database.</a:t>
            </a:r>
          </a:p>
        </p:txBody>
      </p:sp>
      <p:sp>
        <p:nvSpPr>
          <p:cNvPr id="9" name="Rectangle 8">
            <a:extLst>
              <a:ext uri="{FF2B5EF4-FFF2-40B4-BE49-F238E27FC236}">
                <a16:creationId xmlns:a16="http://schemas.microsoft.com/office/drawing/2014/main" id="{4C6B98D5-E605-54B1-47C2-70D45F1EAC89}"/>
              </a:ext>
            </a:extLst>
          </p:cNvPr>
          <p:cNvSpPr/>
          <p:nvPr/>
        </p:nvSpPr>
        <p:spPr>
          <a:xfrm>
            <a:off x="263352" y="1435423"/>
            <a:ext cx="8773885" cy="76944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a:p>
            <a:pPr eaLnBrk="0" fontAlgn="base" hangingPunct="0">
              <a:spcBef>
                <a:spcPct val="0"/>
              </a:spcBef>
              <a:spcAft>
                <a:spcPct val="0"/>
              </a:spcAft>
            </a:pPr>
            <a:endParaRPr lang="en-IN" sz="4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ALTER {DATABASE | SCHEMA} [db_name] READ ONLY [=] { 0 | 1}</a:t>
            </a:r>
          </a:p>
        </p:txBody>
      </p:sp>
    </p:spTree>
    <p:extLst>
      <p:ext uri="{BB962C8B-B14F-4D97-AF65-F5344CB8AC3E}">
        <p14:creationId xmlns:p14="http://schemas.microsoft.com/office/powerpoint/2010/main" val="2505048848"/>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82464"/>
            <a:ext cx="11521280" cy="446276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FOUND_ROWS()</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ROW_COUNT();</a:t>
            </a:r>
            <a:endParaRPr lang="en-IN" b="1"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DATABASE()</a:t>
            </a:r>
            <a:r>
              <a:rPr lang="en-IN" dirty="0">
                <a:latin typeface="Liberation Mono"/>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3671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5" name="Rectangle 4">
            <a:extLst>
              <a:ext uri="{FF2B5EF4-FFF2-40B4-BE49-F238E27FC236}">
                <a16:creationId xmlns:a16="http://schemas.microsoft.com/office/drawing/2014/main" id="{93AEAC98-450C-4687-94C0-9E460D163123}"/>
              </a:ext>
            </a:extLst>
          </p:cNvPr>
          <p:cNvSpPr/>
          <p:nvPr/>
        </p:nvSpPr>
        <p:spPr>
          <a:xfrm>
            <a:off x="335360" y="1340768"/>
            <a:ext cx="4536504" cy="400110"/>
          </a:xfrm>
          <a:prstGeom prst="rect">
            <a:avLst/>
          </a:prstGeom>
        </p:spPr>
        <p:txBody>
          <a:bodyPr wrap="square">
            <a:spAutoFit/>
          </a:bodyPr>
          <a:lstStyle/>
          <a:p>
            <a:r>
              <a:rPr lang="en-IN" sz="2000" b="1" dirty="0">
                <a:solidFill>
                  <a:srgbClr val="000000"/>
                </a:solidFill>
                <a:latin typeface="Palatino Linotype" panose="02040502050505030304" pitchFamily="18" charset="0"/>
              </a:rPr>
              <a:t>Advantage of File-oriented system</a:t>
            </a:r>
          </a:p>
        </p:txBody>
      </p:sp>
      <p:sp>
        <p:nvSpPr>
          <p:cNvPr id="2" name="Rectangle 1">
            <a:extLst>
              <a:ext uri="{FF2B5EF4-FFF2-40B4-BE49-F238E27FC236}">
                <a16:creationId xmlns:a16="http://schemas.microsoft.com/office/drawing/2014/main" id="{2B38F028-BDF5-25F1-8D3F-2ABB8C6755B6}"/>
              </a:ext>
            </a:extLst>
          </p:cNvPr>
          <p:cNvSpPr/>
          <p:nvPr/>
        </p:nvSpPr>
        <p:spPr>
          <a:xfrm>
            <a:off x="119337" y="1844824"/>
            <a:ext cx="11637137" cy="452431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Flexibility:</a:t>
            </a:r>
            <a:r>
              <a:rPr lang="en-US" b="0" i="0" dirty="0">
                <a:solidFill>
                  <a:srgbClr val="374151"/>
                </a:solidFill>
                <a:effectLst/>
                <a:latin typeface="Palatino Linotype" panose="02040502050505030304" pitchFamily="18" charset="0"/>
              </a:rPr>
              <a:t> </a:t>
            </a:r>
            <a:r>
              <a:rPr lang="en-US" dirty="0">
                <a:latin typeface="Palatino Linotype" panose="02040502050505030304" pitchFamily="18" charset="0"/>
              </a:rPr>
              <a:t>File systems provide flexibility in storing various types of data, including text documents, images, audio, video, and more</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Cost-Effectiveness</a:t>
            </a:r>
            <a:r>
              <a:rPr lang="en-US" dirty="0">
                <a:latin typeface="Palatino Linotype" panose="02040502050505030304" pitchFamily="18" charset="0"/>
              </a:rPr>
              <a:t>: File systems often do not incur licensing costs, making them cost-effective for basic data storage needs.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It is possible to access data from remote location.</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The files stored in systems can be shared among multiple users at a same time.</a:t>
            </a:r>
          </a:p>
        </p:txBody>
      </p:sp>
    </p:spTree>
    <p:extLst>
      <p:ext uri="{BB962C8B-B14F-4D97-AF65-F5344CB8AC3E}">
        <p14:creationId xmlns:p14="http://schemas.microsoft.com/office/powerpoint/2010/main" val="358936082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6796" y="982800"/>
            <a:ext cx="10972800" cy="3477875"/>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Liberation Mono"/>
                <a:cs typeface="Arial" panose="020B0604020202020204" pitchFamily="34" charset="0"/>
              </a:rPr>
              <a:t>USER()</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VERSION()</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42769344"/>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8" name="Picture 7">
            <a:extLst>
              <a:ext uri="{FF2B5EF4-FFF2-40B4-BE49-F238E27FC236}">
                <a16:creationId xmlns:a16="http://schemas.microsoft.com/office/drawing/2014/main" id="{CDB55B1B-CA6E-AC90-C966-4D3D97B15AB6}"/>
              </a:ext>
            </a:extLst>
          </p:cNvPr>
          <p:cNvPicPr>
            <a:picLocks noChangeAspect="1"/>
          </p:cNvPicPr>
          <p:nvPr/>
        </p:nvPicPr>
        <p:blipFill>
          <a:blip r:embed="rId2"/>
          <a:stretch>
            <a:fillRect/>
          </a:stretch>
        </p:blipFill>
        <p:spPr>
          <a:xfrm>
            <a:off x="335360" y="1340768"/>
            <a:ext cx="6829425" cy="4762500"/>
          </a:xfrm>
          <a:prstGeom prst="rect">
            <a:avLst/>
          </a:prstGeom>
        </p:spPr>
      </p:pic>
      <p:pic>
        <p:nvPicPr>
          <p:cNvPr id="10" name="Picture 9">
            <a:extLst>
              <a:ext uri="{FF2B5EF4-FFF2-40B4-BE49-F238E27FC236}">
                <a16:creationId xmlns:a16="http://schemas.microsoft.com/office/drawing/2014/main" id="{164C7506-CC19-9538-0C4E-BB63A7CF7129}"/>
              </a:ext>
            </a:extLst>
          </p:cNvPr>
          <p:cNvPicPr>
            <a:picLocks noChangeAspect="1"/>
          </p:cNvPicPr>
          <p:nvPr/>
        </p:nvPicPr>
        <p:blipFill>
          <a:blip r:embed="rId3"/>
          <a:stretch>
            <a:fillRect/>
          </a:stretch>
        </p:blipFill>
        <p:spPr>
          <a:xfrm>
            <a:off x="7199631" y="1340768"/>
            <a:ext cx="4752528" cy="2600325"/>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a:latin typeface="Liberation Mono"/>
                <a:ea typeface="Times New Roman" panose="02020603050405020304" pitchFamily="18" charset="0"/>
              </a:rPr>
              <a:t>dbName;</a:t>
            </a:r>
            <a:endParaRPr lang="en-IN" dirty="0">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WHERE FIELD IN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7862664"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7992888" cy="400110"/>
          </a:xfrm>
          <a:prstGeom prst="rect">
            <a:avLst/>
          </a:prstGeom>
        </p:spPr>
        <p:txBody>
          <a:bodyPr wrap="square">
            <a:spAutoFit/>
          </a:bodyPr>
          <a:lstStyle/>
          <a:p>
            <a:r>
              <a:rPr lang="en-IN" sz="2000" b="1" dirty="0">
                <a:latin typeface="Palatino Linotype" panose="02040502050505030304" pitchFamily="18" charset="0"/>
              </a:rPr>
              <a:t>Disadvantage </a:t>
            </a:r>
            <a:r>
              <a:rPr lang="en-IN" sz="2000"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p>
          <a:p>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account. In such a situation a customers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p>
          <a:p>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1652533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7986730"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a:t>
            </a:r>
            <a:r>
              <a:rPr lang="en-IN" sz="2000" dirty="0">
                <a:solidFill>
                  <a:srgbClr val="000000"/>
                </a:solidFill>
                <a:latin typeface="Liberation Mono"/>
              </a:rPr>
              <a:t>tbl_name</a:t>
            </a:r>
            <a:r>
              <a:rPr lang="en-IN" sz="2000" dirty="0">
                <a:solidFill>
                  <a:srgbClr val="0077AA"/>
                </a:solidFill>
                <a:latin typeface="Liberation Mono"/>
              </a:rPr>
              <a:t> [</a:t>
            </a:r>
            <a:r>
              <a:rPr lang="en-IN" sz="2000" dirty="0">
                <a:solidFill>
                  <a:srgbClr val="000000"/>
                </a:solidFill>
                <a:latin typeface="Liberation Mono"/>
              </a:rPr>
              <a:t>col_name</a:t>
            </a:r>
            <a:r>
              <a:rPr lang="en-IN" sz="2000" dirty="0">
                <a:solidFill>
                  <a:srgbClr val="0077AA"/>
                </a:solidFill>
                <a:latin typeface="Liberation Mono"/>
              </a:rPr>
              <a:t>]</a:t>
            </a:r>
          </a:p>
        </p:txBody>
      </p:sp>
      <p:sp>
        <p:nvSpPr>
          <p:cNvPr id="6" name="Rectangle 5"/>
          <p:cNvSpPr/>
          <p:nvPr/>
        </p:nvSpPr>
        <p:spPr>
          <a:xfrm>
            <a:off x="335360" y="2878604"/>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5406668"/>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7788</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solidFill>
                  <a:srgbClr val="A67F59"/>
                </a:solidFill>
                <a:latin typeface="Liberation Mono"/>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1611868"/>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65408159"/>
              </p:ext>
            </p:extLst>
          </p:nvPr>
        </p:nvGraphicFramePr>
        <p:xfrm>
          <a:off x="1636408" y="25454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16738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011717217"/>
              </p:ext>
            </p:extLst>
          </p:nvPr>
        </p:nvGraphicFramePr>
        <p:xfrm>
          <a:off x="1648130" y="47806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298032"/>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3995718"/>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97670"/>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2" name="TextBox 11">
            <a:extLst>
              <a:ext uri="{FF2B5EF4-FFF2-40B4-BE49-F238E27FC236}">
                <a16:creationId xmlns:a16="http://schemas.microsoft.com/office/drawing/2014/main" id="{5B4EBE42-1FE9-CF30-6468-0748655518DC}"/>
              </a:ext>
            </a:extLst>
          </p:cNvPr>
          <p:cNvSpPr txBox="1"/>
          <p:nvPr/>
        </p:nvSpPr>
        <p:spPr>
          <a:xfrm>
            <a:off x="227348" y="5622920"/>
            <a:ext cx="11737304" cy="104644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BINARY and VARBINARY types are similar to CHAR and VARCHAR, except that they store binary strings rather than nonbinary strings. That is, they store byte strings rather than character strings.</a:t>
            </a:r>
          </a:p>
        </p:txBody>
      </p:sp>
    </p:spTree>
    <p:extLst>
      <p:ext uri="{BB962C8B-B14F-4D97-AF65-F5344CB8AC3E}">
        <p14:creationId xmlns:p14="http://schemas.microsoft.com/office/powerpoint/2010/main" val="780589230"/>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'PAD_CHAR_TO_FULL_LENGTH';</a:t>
            </a:r>
          </a:p>
        </p:txBody>
      </p:sp>
    </p:spTree>
    <p:extLst>
      <p:ext uri="{BB962C8B-B14F-4D97-AF65-F5344CB8AC3E}">
        <p14:creationId xmlns:p14="http://schemas.microsoft.com/office/powerpoint/2010/main" val="22147424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
        <p:nvSpPr>
          <p:cNvPr id="6" name="TextBox 5">
            <a:extLst>
              <a:ext uri="{FF2B5EF4-FFF2-40B4-BE49-F238E27FC236}">
                <a16:creationId xmlns:a16="http://schemas.microsoft.com/office/drawing/2014/main" id="{7763F8B1-366E-892E-CDFF-EA524E28C296}"/>
              </a:ext>
            </a:extLst>
          </p:cNvPr>
          <p:cNvSpPr txBox="1"/>
          <p:nvPr/>
        </p:nvSpPr>
        <p:spPr>
          <a:xfrm>
            <a:off x="436984" y="4149080"/>
            <a:ext cx="7891264" cy="769441"/>
          </a:xfrm>
          <a:prstGeom prst="rect">
            <a:avLst/>
          </a:prstGeom>
        </p:spPr>
        <p:txBody>
          <a:bodyPr wrap="square">
            <a:spAutoFit/>
          </a:bodyPr>
          <a:lstStyle>
            <a:defPPr>
              <a:defRPr lang="en-US"/>
            </a:defPPr>
            <a:lvl1pPr>
              <a:defRPr sz="2000">
                <a:solidFill>
                  <a:schemeClr val="accent5">
                    <a:lumMod val="50000"/>
                  </a:schemeClr>
                </a:solidFill>
                <a:latin typeface="arial" panose="020B0604020202020204" pitchFamily="34" charset="0"/>
              </a:defRPr>
            </a:lvl1pPr>
          </a:lstStyle>
          <a:p>
            <a:r>
              <a:rPr lang="en-IN" dirty="0"/>
              <a:t>A major purpose of a database system is to provide users with an </a:t>
            </a:r>
            <a:r>
              <a:rPr lang="en-IN" sz="2400" b="1" i="1" dirty="0"/>
              <a:t>abstract view </a:t>
            </a:r>
            <a:r>
              <a:rPr lang="en-IN" dirty="0"/>
              <a:t>of the data.</a:t>
            </a:r>
          </a:p>
        </p:txBody>
      </p:sp>
      <p:sp>
        <p:nvSpPr>
          <p:cNvPr id="8" name="TextBox 7">
            <a:extLst>
              <a:ext uri="{FF2B5EF4-FFF2-40B4-BE49-F238E27FC236}">
                <a16:creationId xmlns:a16="http://schemas.microsoft.com/office/drawing/2014/main" id="{0769970B-7918-A231-F0ED-BEE0B30595B2}"/>
              </a:ext>
            </a:extLst>
          </p:cNvPr>
          <p:cNvSpPr txBox="1"/>
          <p:nvPr/>
        </p:nvSpPr>
        <p:spPr>
          <a:xfrm>
            <a:off x="436984" y="5253116"/>
            <a:ext cx="7891264" cy="646331"/>
          </a:xfrm>
          <a:prstGeom prst="rect">
            <a:avLst/>
          </a:prstGeom>
          <a:noFill/>
        </p:spPr>
        <p:txBody>
          <a:bodyPr wrap="square">
            <a:spAutoFit/>
          </a:bodyPr>
          <a:lstStyle/>
          <a:p>
            <a:r>
              <a:rPr lang="en-IN" sz="1800" b="1" i="1" dirty="0"/>
              <a:t>abstract means </a:t>
            </a:r>
            <a:r>
              <a:rPr lang="en-US" b="0" i="0" dirty="0">
                <a:solidFill>
                  <a:srgbClr val="202124"/>
                </a:solidFill>
                <a:effectLst/>
                <a:latin typeface="arial" panose="020B0604020202020204" pitchFamily="34" charset="0"/>
              </a:rPr>
              <a:t>existing in thought or as an idea but not having a physical or concrete existence.</a:t>
            </a:r>
            <a:endParaRPr lang="en-IN" dirty="0"/>
          </a:p>
        </p:txBody>
      </p:sp>
    </p:spTree>
    <p:extLst>
      <p:ext uri="{BB962C8B-B14F-4D97-AF65-F5344CB8AC3E}">
        <p14:creationId xmlns:p14="http://schemas.microsoft.com/office/powerpoint/2010/main" val="769445140"/>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285787"/>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3390672"/>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758824"/>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a:cxnSpLocks/>
          </p:cNvCxnSpPr>
          <p:nvPr/>
        </p:nvCxnSpPr>
        <p:spPr>
          <a:xfrm>
            <a:off x="5591944" y="4581128"/>
            <a:ext cx="6408712"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4115937609"/>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006699"/>
                </a:solidFill>
                <a:latin typeface="Liberation Mono"/>
              </a:rPr>
              <a:t>NOT</a:t>
            </a:r>
            <a:r>
              <a:rPr lang="en-IN" dirty="0">
                <a:solidFill>
                  <a:srgbClr val="2658E6"/>
                </a:solidFill>
                <a:latin typeface="Liberation Mono"/>
                <a:cs typeface="Arial" panose="020B0604020202020204" pitchFamily="34" charset="0"/>
              </a:rPr>
              <a:t> </a:t>
            </a:r>
            <a:r>
              <a:rPr lang="en-IN" dirty="0">
                <a:solidFill>
                  <a:srgbClr val="006699"/>
                </a:solidFill>
                <a:latin typeface="Liberation Mono"/>
              </a:rPr>
              <a:t>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04112" y="2128521"/>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674078762"/>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548680"/>
            <a:ext cx="11377264" cy="10002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5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2015549"/>
            <a:ext cx="11377264"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chemeClr val="bg1">
                    <a:lumMod val="50000"/>
                  </a:schemeClr>
                </a:solidFill>
                <a:latin typeface="Liberation Mono"/>
              </a:rPr>
              <a:t>)</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NOT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First element from the ENUM datatype</a:t>
            </a:r>
            <a:endParaRPr lang="en-IN" dirty="0">
              <a:latin typeface="Liberation Mono"/>
              <a:cs typeface="Arial" panose="020B0604020202020204" pitchFamily="34" charset="0"/>
            </a:endParaRP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NOT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1,'This is the test'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endParaRPr lang="en-IN" dirty="0">
              <a:latin typeface="Liberation Mono"/>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11" name="Rectangle 10">
            <a:extLst>
              <a:ext uri="{FF2B5EF4-FFF2-40B4-BE49-F238E27FC236}">
                <a16:creationId xmlns:a16="http://schemas.microsoft.com/office/drawing/2014/main" id="{15EBBF6E-40A4-471A-B684-B72542F94488}"/>
              </a:ext>
            </a:extLst>
          </p:cNvPr>
          <p:cNvSpPr/>
          <p:nvPr/>
        </p:nvSpPr>
        <p:spPr>
          <a:xfrm>
            <a:off x="263352" y="5633372"/>
            <a:ext cx="11737304"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maps [ </a:t>
            </a:r>
            <a:r>
              <a:rPr lang="en-US" dirty="0">
                <a:latin typeface="Arial" panose="020B0604020202020204" pitchFamily="34" charset="0"/>
                <a:cs typeface="Arial" panose="020B0604020202020204" pitchFamily="34" charset="0"/>
              </a:rPr>
              <a:t>membership </a:t>
            </a:r>
            <a:r>
              <a:rPr lang="en-US" dirty="0">
                <a:solidFill>
                  <a:srgbClr val="834689"/>
                </a:solidFill>
                <a:latin typeface="Arial" panose="020B0604020202020204" pitchFamily="34" charset="0"/>
                <a:cs typeface="Arial" panose="020B0604020202020204" pitchFamily="34" charset="0"/>
              </a:rPr>
              <a:t>ENUM</a:t>
            </a:r>
            <a:r>
              <a:rPr lang="en-US" dirty="0">
                <a:latin typeface="Arial" panose="020B0604020202020204" pitchFamily="34" charset="0"/>
                <a:cs typeface="Arial" panose="020B0604020202020204" pitchFamily="34" charset="0"/>
              </a:rPr>
              <a:t>(</a:t>
            </a:r>
            <a:r>
              <a:rPr lang="en-US" dirty="0">
                <a:solidFill>
                  <a:srgbClr val="669900"/>
                </a:solidFill>
                <a:latin typeface="Arial" panose="020B0604020202020204" pitchFamily="34" charset="0"/>
                <a:cs typeface="Arial" panose="020B0604020202020204" pitchFamily="34" charset="0"/>
              </a:rPr>
              <a:t>'Silver'</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'Gold'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'Diamond'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'Platinum'</a:t>
            </a:r>
            <a:r>
              <a:rPr lang="en-US" dirty="0">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these enumeration member to a numeric index where </a:t>
            </a:r>
            <a:r>
              <a:rPr lang="en-US" dirty="0">
                <a:latin typeface="Arial" panose="020B0604020202020204" pitchFamily="34" charset="0"/>
                <a:cs typeface="Arial" panose="020B0604020202020204" pitchFamily="34" charset="0"/>
              </a:rPr>
              <a:t>Silver=1, Gold=2, Diamond=3, Platinum=4 respectively.</a:t>
            </a:r>
            <a:endParaRPr lang="en-IN"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2AF4014E-388F-1DDF-EB80-425EEDA638F8}"/>
              </a:ext>
            </a:extLst>
          </p:cNvPr>
          <p:cNvSpPr txBox="1"/>
          <p:nvPr/>
        </p:nvSpPr>
        <p:spPr>
          <a:xfrm>
            <a:off x="426296" y="4759691"/>
            <a:ext cx="1121432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'D'</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Invalid default value for 'COL2'</a:t>
            </a:r>
            <a:endParaRPr lang="en-IN" dirty="0">
              <a:solidFill>
                <a:srgbClr val="00B050"/>
              </a:solidFill>
              <a:latin typeface="Liberation Mono"/>
              <a:cs typeface="Arial" panose="020B0604020202020204" pitchFamily="34" charset="0"/>
            </a:endParaRPr>
          </a:p>
        </p:txBody>
      </p:sp>
    </p:spTree>
    <p:extLst>
      <p:ext uri="{BB962C8B-B14F-4D97-AF65-F5344CB8AC3E}">
        <p14:creationId xmlns:p14="http://schemas.microsoft.com/office/powerpoint/2010/main" val="358973701"/>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6" name="Rectangle 5"/>
          <p:cNvSpPr/>
          <p:nvPr/>
        </p:nvSpPr>
        <p:spPr>
          <a:xfrm>
            <a:off x="263352" y="5085184"/>
            <a:ext cx="11737304" cy="144655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dirty="0">
              <a:latin typeface="Arial" panose="020B0604020202020204" pitchFamily="34" charset="0"/>
              <a:cs typeface="Arial" panose="020B0604020202020204" pitchFamily="34" charset="0"/>
            </a:endParaRP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@mysize </a:t>
            </a:r>
            <a:r>
              <a:rPr lang="en-IN"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'medium'</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sizes ( size </a:t>
            </a:r>
            <a:r>
              <a:rPr lang="en-IN" dirty="0">
                <a:solidFill>
                  <a:srgbClr val="834689"/>
                </a:solidFill>
                <a:latin typeface="Arial" panose="020B0604020202020204" pitchFamily="34" charset="0"/>
                <a:cs typeface="Arial" panose="020B0604020202020204" pitchFamily="34" charset="0"/>
              </a:rPr>
              <a:t>ENUM</a:t>
            </a:r>
            <a:r>
              <a:rPr lang="en-IN" dirty="0">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'small'</a:t>
            </a:r>
            <a:r>
              <a:rPr lang="en-IN" dirty="0">
                <a:latin typeface="Arial" panose="020B0604020202020204" pitchFamily="34" charset="0"/>
                <a:cs typeface="Arial" panose="020B0604020202020204" pitchFamily="34" charset="0"/>
              </a:rPr>
              <a:t>, @mysize, </a:t>
            </a:r>
            <a:r>
              <a:rPr lang="en-IN" dirty="0">
                <a:solidFill>
                  <a:srgbClr val="669900"/>
                </a:solidFill>
                <a:latin typeface="Arial" panose="020B0604020202020204" pitchFamily="34" charset="0"/>
                <a:cs typeface="Arial" panose="020B0604020202020204" pitchFamily="34" charset="0"/>
              </a:rPr>
              <a:t>'large'</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191344" y="1163067"/>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Tree>
    <p:extLst>
      <p:ext uri="{BB962C8B-B14F-4D97-AF65-F5344CB8AC3E}">
        <p14:creationId xmlns:p14="http://schemas.microsoft.com/office/powerpoint/2010/main" val="3642113989"/>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26188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 without leaving </a:t>
            </a:r>
            <a:r>
              <a:rPr lang="en-IN">
                <a:latin typeface="Arial" panose="020B0604020202020204" pitchFamily="34" charset="0"/>
                <a:cs typeface="Arial" panose="020B0604020202020204" pitchFamily="34" charset="0"/>
              </a:rPr>
              <a:t>a spaces.</a:t>
            </a:r>
            <a:endParaRPr lang="en-IN" dirty="0">
              <a:latin typeface="Arial" panose="020B0604020202020204" pitchFamily="34" charset="0"/>
              <a:cs typeface="Arial" panose="020B0604020202020204" pitchFamily="34" charset="0"/>
            </a:endParaRP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407368" y="2492896"/>
            <a:ext cx="11377264" cy="138499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a:t>
            </a:r>
            <a:endParaRPr kumimoji="0" lang="en-US" altLang="en-US" i="0" u="none" strike="noStrike" cap="none" normalizeH="0" baseline="0" dirty="0">
              <a:ln>
                <a:noFill/>
              </a:ln>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6699"/>
                </a:solidFill>
                <a:effectLst/>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(10),</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'Premium'</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4160534"/>
            <a:ext cx="11377264" cy="69249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'Gold'</a:t>
            </a:r>
            <a:r>
              <a:rPr lang="en-US" altLang="en-US" dirty="0">
                <a:latin typeface="Liberation Mono"/>
              </a:rPr>
              <a:t>,</a:t>
            </a:r>
            <a:r>
              <a:rPr lang="en-US" altLang="en-US" dirty="0">
                <a:solidFill>
                  <a:srgbClr val="669900"/>
                </a:solidFill>
                <a:latin typeface="Liberation Mono"/>
              </a:rPr>
              <a:t> 'Music'</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8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'Premium'</a:t>
            </a:r>
            <a:r>
              <a:rPr lang="en-US" altLang="en-US" dirty="0">
                <a:latin typeface="Liberation Mono"/>
              </a:rPr>
              <a:t>,</a:t>
            </a:r>
            <a:r>
              <a:rPr lang="en-US" altLang="en-US" dirty="0">
                <a:solidFill>
                  <a:srgbClr val="669900"/>
                </a:solidFill>
                <a:latin typeface="Liberation Mono"/>
              </a:rPr>
              <a:t> 'Movie</a:t>
            </a:r>
            <a:r>
              <a:rPr lang="en-US" altLang="en-US" dirty="0">
                <a:latin typeface="Liberation Mono"/>
              </a:rPr>
              <a:t>, </a:t>
            </a:r>
            <a:r>
              <a:rPr lang="en-US" altLang="en-US" dirty="0">
                <a:solidFill>
                  <a:srgbClr val="669900"/>
                </a:solidFill>
                <a:latin typeface="Liberation Mono"/>
              </a:rPr>
              <a:t>Concert'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8" name="Rectangle 7">
            <a:extLst>
              <a:ext uri="{FF2B5EF4-FFF2-40B4-BE49-F238E27FC236}">
                <a16:creationId xmlns:a16="http://schemas.microsoft.com/office/drawing/2014/main" id="{E1218736-825D-4E2C-A3E0-5A921AE5FD9B}"/>
              </a:ext>
            </a:extLst>
          </p:cNvPr>
          <p:cNvSpPr/>
          <p:nvPr/>
        </p:nvSpPr>
        <p:spPr>
          <a:xfrm>
            <a:off x="263352" y="5301208"/>
            <a:ext cx="1173730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SET data type allows you to specify a list of values to be inserted in the column, like ENUM. But, unlike the ENUM data type, which lets you choose only one value, the SET data type allows you to choose multiple values from the list of specified values.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05337058"/>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095963"/>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149080"/>
            <a:ext cx="11593288" cy="166199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USER TABLES</a:t>
            </a:r>
            <a:r>
              <a:rPr lang="en-US" dirty="0">
                <a:latin typeface="Arial" panose="020B0604020202020204" pitchFamily="34" charset="0"/>
                <a:cs typeface="Arial" panose="020B0604020202020204" pitchFamily="34" charset="0"/>
              </a:rPr>
              <a:t>: This is a collection of tables created and maintained by the user. Contain USER information.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DATA DICTIONARY</a:t>
            </a:r>
            <a:r>
              <a:rPr lang="en-US" dirty="0">
                <a:latin typeface="Arial" panose="020B0604020202020204" pitchFamily="34" charset="0"/>
                <a:cs typeface="Arial" panose="020B0604020202020204" pitchFamily="34" charset="0"/>
              </a:rPr>
              <a:t>: This is a collection of tables created and maintained by the MySQL Server. It contains database information. All data dictionary tables are owned by the SYS user.</a:t>
            </a:r>
          </a:p>
        </p:txBody>
      </p:sp>
      <p:sp>
        <p:nvSpPr>
          <p:cNvPr id="10" name="TextBox 9">
            <a:extLst>
              <a:ext uri="{FF2B5EF4-FFF2-40B4-BE49-F238E27FC236}">
                <a16:creationId xmlns:a16="http://schemas.microsoft.com/office/drawing/2014/main" id="{0260AA27-F642-2E96-1501-99B7295F0300}"/>
              </a:ext>
            </a:extLst>
          </p:cNvPr>
          <p:cNvSpPr txBox="1"/>
          <p:nvPr/>
        </p:nvSpPr>
        <p:spPr>
          <a:xfrm>
            <a:off x="263352" y="1373867"/>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4096 columns per table provided the row size &lt;= 65,535 Bytes</a:t>
            </a:r>
          </a:p>
        </p:txBody>
      </p:sp>
    </p:spTree>
    <p:extLst>
      <p:ext uri="{BB962C8B-B14F-4D97-AF65-F5344CB8AC3E}">
        <p14:creationId xmlns:p14="http://schemas.microsoft.com/office/powerpoint/2010/main" val="1118996878"/>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5C45AA-4344-457B-946D-7E2D8508B28A}"/>
              </a:ext>
            </a:extLst>
          </p:cNvPr>
          <p:cNvSpPr/>
          <p:nvPr/>
        </p:nvSpPr>
        <p:spPr>
          <a:xfrm>
            <a:off x="263352" y="1484784"/>
            <a:ext cx="11665296" cy="304698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should not begin with a number or special symbols.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can start with _table_name (</a:t>
            </a:r>
            <a:r>
              <a:rPr lang="en-IN" dirty="0">
                <a:solidFill>
                  <a:schemeClr val="bg2">
                    <a:lumMod val="50000"/>
                  </a:schemeClr>
                </a:solidFill>
                <a:latin typeface="Arial" panose="020B0604020202020204" pitchFamily="34" charset="0"/>
                <a:cs typeface="Arial" panose="020B0604020202020204" pitchFamily="34" charset="0"/>
              </a:rPr>
              <a:t>underscore</a:t>
            </a:r>
            <a:r>
              <a:rPr lang="en-IN" dirty="0">
                <a:latin typeface="Arial" panose="020B0604020202020204" pitchFamily="34" charset="0"/>
                <a:cs typeface="Arial" panose="020B0604020202020204" pitchFamily="34" charset="0"/>
              </a:rPr>
              <a:t>)  or $table_name (</a:t>
            </a:r>
            <a:r>
              <a:rPr lang="en-IN" dirty="0">
                <a:solidFill>
                  <a:schemeClr val="bg2">
                    <a:lumMod val="50000"/>
                  </a:schemeClr>
                </a:solidFill>
                <a:latin typeface="Arial" panose="020B0604020202020204" pitchFamily="34" charset="0"/>
                <a:cs typeface="Arial" panose="020B0604020202020204" pitchFamily="34" charset="0"/>
              </a:rPr>
              <a:t>dollar</a:t>
            </a:r>
            <a:r>
              <a:rPr lang="en-IN" dirty="0">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sign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and column name can have max 64 char.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words as table_name is invalid, if you want to give multiple words as table_name then give it in `table_name` (</a:t>
            </a:r>
            <a:r>
              <a:rPr lang="en-IN" dirty="0">
                <a:solidFill>
                  <a:schemeClr val="bg2">
                    <a:lumMod val="50000"/>
                  </a:schemeClr>
                </a:solidFill>
                <a:latin typeface="Arial" panose="020B0604020202020204" pitchFamily="34" charset="0"/>
                <a:cs typeface="Arial" panose="020B0604020202020204" pitchFamily="34" charset="0"/>
              </a:rPr>
              <a:t>backtick</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636293"/>
            <a:ext cx="11665296"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names are stored in lowercase on disk. MySQL converts all table names to lowercase on storage. This behavior also applies to database names and table aliases.</a:t>
            </a:r>
          </a:p>
          <a:p>
            <a:r>
              <a:rPr lang="en-US" dirty="0">
                <a:solidFill>
                  <a:srgbClr val="FF0000"/>
                </a:solidFill>
                <a:latin typeface="Arial" panose="020B0604020202020204" pitchFamily="34" charset="0"/>
                <a:cs typeface="Arial" panose="020B0604020202020204" pitchFamily="34" charset="0"/>
              </a:rPr>
              <a:t>     e.g. </a:t>
            </a:r>
            <a:r>
              <a:rPr lang="en-US" sz="1800" dirty="0">
                <a:solidFill>
                  <a:schemeClr val="tx1">
                    <a:lumMod val="75000"/>
                    <a:lumOff val="25000"/>
                  </a:schemeClr>
                </a:solidFill>
                <a:latin typeface="Arial" panose="020B0604020202020204" pitchFamily="34" charset="0"/>
                <a:cs typeface="Arial" panose="020B0604020202020204" pitchFamily="34" charset="0"/>
              </a:rPr>
              <a:t>show variables like 'lower_case_table_names';</a:t>
            </a:r>
            <a:r>
              <a:rPr lang="en-US" dirty="0">
                <a:latin typeface="Arial" panose="020B0604020202020204" pitchFamily="34" charset="0"/>
                <a:cs typeface="Arial" panose="020B0604020202020204" pitchFamily="34" charset="0"/>
              </a:rPr>
              <a:t> </a:t>
            </a:r>
          </a:p>
        </p:txBody>
      </p:sp>
      <p:sp>
        <p:nvSpPr>
          <p:cNvPr id="9" name="Rectangle 8">
            <a:extLst>
              <a:ext uri="{FF2B5EF4-FFF2-40B4-BE49-F238E27FC236}">
                <a16:creationId xmlns:a16="http://schemas.microsoft.com/office/drawing/2014/main" id="{6807EBAC-5D98-4A00-8D97-92B56FEE634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6C72572-1A28-46C0-89E9-D366AD68790A}"/>
              </a:ext>
            </a:extLst>
          </p:cNvPr>
          <p:cNvSpPr/>
          <p:nvPr/>
        </p:nvSpPr>
        <p:spPr>
          <a:xfrm>
            <a:off x="1600200" y="801469"/>
            <a:ext cx="8991600" cy="369332"/>
          </a:xfrm>
          <a:prstGeom prst="rect">
            <a:avLst/>
          </a:prstGeom>
        </p:spPr>
        <p:txBody>
          <a:bodyPr wrap="square">
            <a:spAutoFit/>
          </a:bodyPr>
          <a:lstStyle/>
          <a:p>
            <a:r>
              <a:rPr lang="en-IN" sz="1800" dirty="0">
                <a:latin typeface="Palatino Linotype" panose="02040502050505030304" pitchFamily="18" charset="0"/>
                <a:cs typeface="Segoe UI Light" panose="020B0502040204020203" pitchFamily="34" charset="0"/>
              </a:rPr>
              <a:t>Use a </a:t>
            </a:r>
            <a:r>
              <a:rPr lang="en-IN" sz="1800" b="1" dirty="0">
                <a:latin typeface="Palatino Linotype" panose="02040502050505030304" pitchFamily="18" charset="0"/>
                <a:cs typeface="Segoe UI Light" panose="020B0502040204020203" pitchFamily="34" charset="0"/>
              </a:rPr>
              <a:t>CREATE TABLE </a:t>
            </a:r>
            <a:r>
              <a:rPr lang="en-IN" sz="18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41191318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324535"/>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solidFill>
                  <a:schemeClr val="accent4">
                    <a:lumMod val="50000"/>
                  </a:schemeClr>
                </a:solidFill>
                <a:latin typeface="Liberation Mono"/>
              </a:rPr>
              <a:t>create_defineation</a:t>
            </a:r>
            <a:r>
              <a:rPr lang="en-IN" sz="2000" i="1" dirty="0">
                <a:solidFill>
                  <a:schemeClr val="tx1">
                    <a:lumMod val="75000"/>
                    <a:lumOff val="25000"/>
                  </a:schemeClr>
                </a:solidFill>
                <a:latin typeface="Liberation Mono"/>
              </a:rPr>
              <a:t>, </a:t>
            </a:r>
            <a:r>
              <a:rPr lang="en-IN" sz="2000" i="1"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[table_options]</a:t>
            </a:r>
          </a:p>
          <a:p>
            <a:r>
              <a:rPr lang="en-IN" sz="2000" dirty="0">
                <a:solidFill>
                  <a:schemeClr val="tx1">
                    <a:lumMod val="75000"/>
                    <a:lumOff val="25000"/>
                  </a:schemeClr>
                </a:solidFill>
                <a:latin typeface="Liberation Mono"/>
              </a:rPr>
              <a:t>    [partition_options]</a:t>
            </a:r>
          </a:p>
          <a:p>
            <a:endParaRPr lang="en-IN" sz="2000" dirty="0">
              <a:solidFill>
                <a:srgbClr val="0077AA"/>
              </a:solidFill>
              <a:latin typeface="Liberation Mono"/>
            </a:endParaRPr>
          </a:p>
          <a:p>
            <a:r>
              <a:rPr lang="en-US" sz="2000" b="1" i="1" dirty="0">
                <a:solidFill>
                  <a:schemeClr val="accent4">
                    <a:lumMod val="50000"/>
                  </a:schemeClr>
                </a:solidFill>
                <a:latin typeface="Liberation Mono"/>
              </a:rPr>
              <a:t>create_definition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col_name </a:t>
            </a:r>
            <a:r>
              <a:rPr lang="en-US" sz="2000" b="1" i="1" dirty="0">
                <a:solidFill>
                  <a:schemeClr val="bg2">
                    <a:lumMod val="50000"/>
                  </a:schemeClr>
                </a:solidFill>
                <a:latin typeface="Liberation Mono"/>
              </a:rPr>
              <a:t>column_definition</a:t>
            </a:r>
          </a:p>
          <a:p>
            <a:endParaRPr lang="en-US" sz="2000" dirty="0">
              <a:solidFill>
                <a:srgbClr val="0077AA"/>
              </a:solidFill>
              <a:latin typeface="Liberation Mono"/>
            </a:endParaRPr>
          </a:p>
          <a:p>
            <a:r>
              <a:rPr lang="en-US" sz="2000" b="1" i="1" dirty="0">
                <a:solidFill>
                  <a:schemeClr val="bg2">
                    <a:lumMod val="50000"/>
                  </a:schemeClr>
                </a:solidFill>
                <a:latin typeface="Liberation Mono"/>
              </a:rPr>
              <a:t>column_definition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2000" dirty="0">
                <a:solidFill>
                  <a:srgbClr val="0077AA"/>
                </a:solidFill>
                <a:latin typeface="Liberation Mono"/>
              </a:rPr>
              <a:t>    </a:t>
            </a:r>
          </a:p>
          <a:p>
            <a:r>
              <a:rPr lang="en-IN" sz="2000" dirty="0">
                <a:solidFill>
                  <a:schemeClr val="tx1">
                    <a:lumMod val="75000"/>
                    <a:lumOff val="25000"/>
                  </a:schemeClr>
                </a:solidFill>
                <a:latin typeface="Liberation Mono"/>
              </a:rPr>
              <a:t>table_options:</a:t>
            </a: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6960096" y="5805264"/>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2380987620"/>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1559496" y="3228945"/>
            <a:ext cx="9073008" cy="1384995"/>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p>
          <a:p>
            <a:endParaRPr lang="en-US" sz="800" dirty="0">
              <a:latin typeface="Palatino Linotype" panose="02040502050505030304" pitchFamily="18" charset="0"/>
              <a:cs typeface="Segoe UI Light" panose="020B0502040204020203" pitchFamily="34" charset="0"/>
            </a:endParaRPr>
          </a:p>
          <a:p>
            <a:endParaRPr lang="en-US" sz="800" dirty="0">
              <a:latin typeface="Palatino Linotype" panose="02040502050505030304" pitchFamily="18" charset="0"/>
              <a:cs typeface="Segoe UI Light" panose="020B0502040204020203" pitchFamily="34" charset="0"/>
            </a:endParaRPr>
          </a:p>
          <a:p>
            <a:endParaRPr lang="en-US" sz="8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BLOB, TEXT, GEOMETRY or JSON column can't have a default value.</a:t>
            </a:r>
          </a:p>
          <a:p>
            <a:r>
              <a:rPr lang="en-IN" sz="2000">
                <a:solidFill>
                  <a:srgbClr val="FF0000"/>
                </a:solidFill>
                <a:latin typeface="Liberation Mono"/>
                <a:cs typeface="Arial" panose="020B0604020202020204" pitchFamily="34" charset="0"/>
              </a:rPr>
              <a:t>      e</a:t>
            </a:r>
            <a:r>
              <a:rPr lang="en-IN" sz="2000" dirty="0">
                <a:solidFill>
                  <a:srgbClr val="FF0000"/>
                </a:solidFill>
                <a:latin typeface="Liberation Mono"/>
                <a:cs typeface="Arial" panose="020B0604020202020204" pitchFamily="34" charset="0"/>
              </a:rPr>
              <a:t>.g.</a:t>
            </a:r>
            <a:r>
              <a:rPr lang="en-IN" sz="2000" dirty="0">
                <a:solidFill>
                  <a:srgbClr val="0077AA"/>
                </a:solidFill>
                <a:latin typeface="Liberation Mono"/>
                <a:cs typeface="Arial" panose="020B0604020202020204" pitchFamily="34" charset="0"/>
              </a:rPr>
              <a:t> CREATE</a:t>
            </a:r>
            <a:r>
              <a:rPr lang="en-IN" sz="2000" dirty="0">
                <a:latin typeface="Liberation Mono"/>
              </a:rPr>
              <a:t> </a:t>
            </a:r>
            <a:r>
              <a:rPr lang="en-IN" sz="2000" dirty="0">
                <a:solidFill>
                  <a:srgbClr val="0077AA"/>
                </a:solidFill>
                <a:latin typeface="Liberation Mono"/>
                <a:cs typeface="Arial" panose="020B0604020202020204" pitchFamily="34" charset="0"/>
              </a:rPr>
              <a:t>TABLE</a:t>
            </a:r>
            <a:r>
              <a:rPr lang="en-IN" sz="2000" dirty="0">
                <a:latin typeface="Liberation Mono"/>
              </a:rPr>
              <a:t> temp(c1 </a:t>
            </a:r>
            <a:r>
              <a:rPr lang="en-IN" sz="2000" dirty="0">
                <a:solidFill>
                  <a:srgbClr val="834689"/>
                </a:solidFill>
                <a:latin typeface="Liberation Mono"/>
                <a:cs typeface="Arial" panose="020B0604020202020204" pitchFamily="34" charset="0"/>
              </a:rPr>
              <a:t>TEXT</a:t>
            </a:r>
            <a:r>
              <a:rPr lang="en-IN" sz="2000" dirty="0">
                <a:latin typeface="Liberation Mono"/>
              </a:rPr>
              <a:t> </a:t>
            </a:r>
            <a:r>
              <a:rPr lang="en-US" sz="2000" dirty="0">
                <a:solidFill>
                  <a:srgbClr val="006699"/>
                </a:solidFill>
                <a:latin typeface="Liberation Mono"/>
              </a:rPr>
              <a:t>DEFAULT</a:t>
            </a:r>
            <a:r>
              <a:rPr lang="en-IN" sz="2000" dirty="0">
                <a:latin typeface="Liberation Mono"/>
              </a:rPr>
              <a:t>(</a:t>
            </a:r>
            <a:r>
              <a:rPr lang="en-US" sz="2000" dirty="0">
                <a:solidFill>
                  <a:srgbClr val="669900"/>
                </a:solidFill>
                <a:latin typeface="Liberation Mono"/>
              </a:rPr>
              <a:t>'PUNE'</a:t>
            </a:r>
            <a:r>
              <a:rPr lang="en-IN" sz="2000" dirty="0">
                <a:latin typeface="Liberation Mono"/>
              </a:rPr>
              <a:t>));</a:t>
            </a:r>
          </a:p>
        </p:txBody>
      </p:sp>
    </p:spTree>
    <p:extLst>
      <p:ext uri="{BB962C8B-B14F-4D97-AF65-F5344CB8AC3E}">
        <p14:creationId xmlns:p14="http://schemas.microsoft.com/office/powerpoint/2010/main" val="3137178458"/>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insert</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1,</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3,</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3E42EAE3-733C-EBF2-1039-990A41FDDB33}"/>
              </a:ext>
            </a:extLst>
          </p:cNvPr>
          <p:cNvPicPr>
            <a:picLocks noChangeAspect="1"/>
          </p:cNvPicPr>
          <p:nvPr/>
        </p:nvPicPr>
        <p:blipFill>
          <a:blip r:embed="rId2"/>
          <a:stretch>
            <a:fillRect/>
          </a:stretch>
        </p:blipFill>
        <p:spPr>
          <a:xfrm>
            <a:off x="5835723" y="1272916"/>
            <a:ext cx="4489984" cy="1178934"/>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update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92735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r>
              <a:rPr lang="en-IN" dirty="0">
                <a:solidFill>
                  <a:srgbClr val="006699"/>
                </a:solidFill>
                <a:latin typeface="Liberation Mono"/>
              </a:rPr>
              <a:t>)</a:t>
            </a:r>
            <a:r>
              <a:rPr lang="en-IN" dirty="0">
                <a:solidFill>
                  <a:srgbClr val="834689"/>
                </a:solidFill>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c4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 </a:t>
            </a:r>
            <a:r>
              <a:rPr lang="en-IN" dirty="0">
                <a:solidFill>
                  <a:srgbClr val="006699"/>
                </a:solidFill>
                <a:latin typeface="Liberation Mono"/>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c3</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c4</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611376854"/>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923330"/>
          </a:xfrm>
          <a:prstGeom prst="rect">
            <a:avLst/>
          </a:prstGeom>
        </p:spPr>
        <p:txBody>
          <a:bodyPr wrap="square">
            <a:spAutoFit/>
          </a:bodyPr>
          <a:lstStyle/>
          <a:p>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p:txBody>
      </p:sp>
      <p:sp>
        <p:nvSpPr>
          <p:cNvPr id="6" name="Rectangle 5">
            <a:extLst>
              <a:ext uri="{FF2B5EF4-FFF2-40B4-BE49-F238E27FC236}">
                <a16:creationId xmlns:a16="http://schemas.microsoft.com/office/drawing/2014/main" id="{6DE79E53-CAA4-40DF-AFCE-1F13A27C78F7}"/>
              </a:ext>
            </a:extLst>
          </p:cNvPr>
          <p:cNvSpPr/>
          <p:nvPr/>
        </p:nvSpPr>
        <p:spPr>
          <a:xfrm>
            <a:off x="406573" y="4437972"/>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can violate for any of the four types of constraints.</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5134D557-59D7-8A1F-D564-3BDB4D757793}"/>
              </a:ext>
            </a:extLst>
          </p:cNvPr>
          <p:cNvSpPr txBox="1"/>
          <p:nvPr/>
        </p:nvSpPr>
        <p:spPr>
          <a:xfrm>
            <a:off x="325728" y="692696"/>
            <a:ext cx="11530117" cy="258532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an attribute value is not of the appropriate data type.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 key value in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already exists in another tuple in the relation r(R).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any part of the primary key of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Referential integrity can be violated if the value of any foreign key in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refers to a tuple that does not exist in the referenced relation.</a:t>
            </a:r>
          </a:p>
        </p:txBody>
      </p:sp>
      <p:sp>
        <p:nvSpPr>
          <p:cNvPr id="6" name="Rectangle 5">
            <a:extLst>
              <a:ext uri="{FF2B5EF4-FFF2-40B4-BE49-F238E27FC236}">
                <a16:creationId xmlns:a16="http://schemas.microsoft.com/office/drawing/2014/main" id="{59A7A39C-4129-500F-861A-8A124B40969A}"/>
              </a:ext>
            </a:extLst>
          </p:cNvPr>
          <p:cNvSpPr/>
          <p:nvPr/>
        </p:nvSpPr>
        <p:spPr>
          <a:xfrm>
            <a:off x="406573" y="4221088"/>
            <a:ext cx="11449272" cy="206210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 :</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Data too long for column error will be raise.</a:t>
            </a:r>
          </a:p>
          <a:p>
            <a:pPr marL="342900" indent="-342900">
              <a:buFont typeface="Arial" panose="020B0604020202020204" pitchFamily="34" charset="0"/>
              <a:buChar char="•"/>
            </a:pPr>
            <a:r>
              <a:rPr lang="en-US" dirty="0">
                <a:solidFill>
                  <a:schemeClr val="accent6">
                    <a:lumMod val="50000"/>
                  </a:schemeClr>
                </a:solidFill>
                <a:latin typeface="Arial" panose="020B0604020202020204" pitchFamily="34" charset="0"/>
                <a:cs typeface="Arial" panose="020B0604020202020204" pitchFamily="34" charset="0"/>
              </a:rPr>
              <a:t>Inserting data into a column than does not exists, then Unknown column error will raise.</a:t>
            </a:r>
            <a:endParaRPr lang="en-IN" dirty="0">
              <a:solidFill>
                <a:schemeClr val="accent6">
                  <a:lumMod val="50000"/>
                </a:schemeClr>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0FF00BB-8E08-266E-2489-A91A710CBE54}"/>
              </a:ext>
            </a:extLst>
          </p:cNvPr>
          <p:cNvSpPr/>
          <p:nvPr/>
        </p:nvSpPr>
        <p:spPr>
          <a:xfrm>
            <a:off x="406573" y="3645024"/>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will also fail in following cases.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94644060"/>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658616"/>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C7EE452E-83CC-B067-610E-8D90D4C53042}"/>
              </a:ext>
            </a:extLst>
          </p:cNvPr>
          <p:cNvSpPr txBox="1"/>
          <p:nvPr/>
        </p:nvSpPr>
        <p:spPr>
          <a:xfrm>
            <a:off x="263352" y="116632"/>
            <a:ext cx="11737304" cy="2431435"/>
          </a:xfrm>
          <a:prstGeom prst="rect">
            <a:avLst/>
          </a:prstGeom>
          <a:noFill/>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a:p>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second form of the </a:t>
            </a:r>
            <a:r>
              <a:rPr lang="en-IN" b="1" dirty="0">
                <a:latin typeface="Palatino Linotype" panose="02040502050505030304" pitchFamily="18" charset="0"/>
              </a:rPr>
              <a:t>INSERT</a:t>
            </a:r>
            <a:r>
              <a:rPr lang="en-IN" dirty="0">
                <a:latin typeface="Palatino Linotype" panose="02040502050505030304" pitchFamily="18" charset="0"/>
              </a:rPr>
              <a:t> statement allows the user to specify explicit attribute names that correspond to the values provided in the </a:t>
            </a:r>
            <a:r>
              <a:rPr lang="en-IN" b="1" dirty="0">
                <a:latin typeface="Palatino Linotype" panose="02040502050505030304" pitchFamily="18" charset="0"/>
              </a:rPr>
              <a:t>INSERT</a:t>
            </a:r>
            <a:r>
              <a:rPr lang="en-IN" dirty="0">
                <a:latin typeface="Palatino Linotype" panose="02040502050505030304" pitchFamily="18" charset="0"/>
              </a:rPr>
              <a:t> command. This is useful if a relation has many attributes but only a few of those attributes are assigned values in the new tuple. However, the values must include all attributes with </a:t>
            </a:r>
            <a:r>
              <a:rPr lang="en-IN" b="1" dirty="0">
                <a:latin typeface="Palatino Linotype" panose="02040502050505030304" pitchFamily="18" charset="0"/>
              </a:rPr>
              <a:t>NOT</a:t>
            </a:r>
            <a:r>
              <a:rPr lang="en-IN" dirty="0">
                <a:latin typeface="Palatino Linotype" panose="02040502050505030304" pitchFamily="18" charset="0"/>
              </a:rPr>
              <a:t> </a:t>
            </a:r>
            <a:r>
              <a:rPr lang="en-IN" b="1" dirty="0">
                <a:latin typeface="Palatino Linotype" panose="02040502050505030304" pitchFamily="18" charset="0"/>
              </a:rPr>
              <a:t>NULL</a:t>
            </a:r>
            <a:r>
              <a:rPr lang="en-IN" dirty="0">
                <a:latin typeface="Palatino Linotype" panose="02040502050505030304" pitchFamily="18" charset="0"/>
              </a:rPr>
              <a:t> specification and no default value. Attributes with </a:t>
            </a:r>
            <a:r>
              <a:rPr lang="en-IN" b="1" dirty="0">
                <a:latin typeface="Palatino Linotype" panose="02040502050505030304" pitchFamily="18" charset="0"/>
              </a:rPr>
              <a:t>NULL</a:t>
            </a:r>
            <a:r>
              <a:rPr lang="en-IN" dirty="0">
                <a:latin typeface="Palatino Linotype" panose="02040502050505030304" pitchFamily="18" charset="0"/>
              </a:rPr>
              <a:t> allowed or </a:t>
            </a:r>
            <a:r>
              <a:rPr lang="en-IN" b="1" dirty="0">
                <a:latin typeface="Palatino Linotype" panose="02040502050505030304" pitchFamily="18" charset="0"/>
              </a:rPr>
              <a:t>DEFAULT</a:t>
            </a:r>
            <a:r>
              <a:rPr lang="en-IN" dirty="0">
                <a:latin typeface="Palatino Linotype" panose="02040502050505030304" pitchFamily="18" charset="0"/>
              </a:rPr>
              <a:t> values are the ones that can be left out.</a:t>
            </a:r>
          </a:p>
        </p:txBody>
      </p:sp>
    </p:spTree>
    <p:extLst>
      <p:ext uri="{BB962C8B-B14F-4D97-AF65-F5344CB8AC3E}">
        <p14:creationId xmlns:p14="http://schemas.microsoft.com/office/powerpoint/2010/main" val="1385727286"/>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19" name="Rectangle 18">
            <a:extLst>
              <a:ext uri="{FF2B5EF4-FFF2-40B4-BE49-F238E27FC236}">
                <a16:creationId xmlns:a16="http://schemas.microsoft.com/office/drawing/2014/main" id="{64CFD2C7-651C-4097-AE6F-B34058DBB403}"/>
              </a:ext>
            </a:extLst>
          </p:cNvPr>
          <p:cNvSpPr/>
          <p:nvPr/>
        </p:nvSpPr>
        <p:spPr>
          <a:xfrm>
            <a:off x="290449" y="1543587"/>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Tree>
    <p:extLst>
      <p:ext uri="{BB962C8B-B14F-4D97-AF65-F5344CB8AC3E}">
        <p14:creationId xmlns:p14="http://schemas.microsoft.com/office/powerpoint/2010/main" val="1276071742"/>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'patil'</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nameLast, DOB,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669900"/>
                </a:solidFill>
                <a:latin typeface="Liberation Mono"/>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56490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VALUE } [ROW] ( </a:t>
            </a:r>
            <a:r>
              <a:rPr lang="en-IN" sz="2000" dirty="0">
                <a:latin typeface="Liberation Mono"/>
              </a:rPr>
              <a:t>{ expr | DEFAULT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 </a:t>
            </a:r>
            <a:r>
              <a:rPr lang="en-IN" sz="2000" dirty="0">
                <a:solidFill>
                  <a:srgbClr val="0077AA"/>
                </a:solidFill>
                <a:latin typeface="Liberation Mono"/>
              </a:rPr>
              <a:t>[ROW]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[ROW]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26531203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09511" y="4941168"/>
            <a:ext cx="4362359" cy="1916832"/>
          </a:xfrm>
          <a:prstGeom prst="rect">
            <a:avLst/>
          </a:prstGeom>
        </p:spPr>
      </p:pic>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780928"/>
            <a:ext cx="11573568" cy="646331"/>
          </a:xfrm>
          <a:prstGeom prst="rect">
            <a:avLst/>
          </a:prstGeom>
          <a:noFill/>
        </p:spPr>
        <p:txBody>
          <a:bodyPr wrap="square">
            <a:spAutoFit/>
          </a:bodyPr>
          <a:lstStyle/>
          <a:p>
            <a:r>
              <a:rPr lang="en-US" b="0" i="0" dirty="0">
                <a:solidFill>
                  <a:schemeClr val="bg1"/>
                </a:solidFill>
                <a:effectLst/>
                <a:latin typeface="Arial" panose="020B0604020202020204" pitchFamily="34" charset="0"/>
              </a:rPr>
              <a:t>The </a:t>
            </a:r>
            <a:r>
              <a:rPr lang="en-US" dirty="0">
                <a:solidFill>
                  <a:schemeClr val="bg1"/>
                </a:solidFill>
                <a:latin typeface="Arial" panose="020B0604020202020204" pitchFamily="34" charset="0"/>
              </a:rPr>
              <a:t>database management system (DBMS) is the software that interacts with </a:t>
            </a:r>
            <a:r>
              <a:rPr lang="en-US" b="1" dirty="0">
                <a:solidFill>
                  <a:schemeClr val="bg1"/>
                </a:solidFill>
                <a:latin typeface="Arial" panose="020B0604020202020204" pitchFamily="34" charset="0"/>
              </a:rPr>
              <a:t>end users</a:t>
            </a:r>
            <a:r>
              <a:rPr lang="en-US" dirty="0">
                <a:solidFill>
                  <a:schemeClr val="bg1"/>
                </a:solidFill>
                <a:latin typeface="Arial" panose="020B0604020202020204" pitchFamily="34" charset="0"/>
              </a:rPr>
              <a:t>, </a:t>
            </a:r>
            <a:r>
              <a:rPr lang="en-US" b="1" dirty="0">
                <a:solidFill>
                  <a:schemeClr val="bg1"/>
                </a:solidFill>
                <a:latin typeface="Arial" panose="020B0604020202020204" pitchFamily="34" charset="0"/>
              </a:rPr>
              <a:t>applications</a:t>
            </a:r>
            <a:r>
              <a:rPr lang="en-US" dirty="0">
                <a:solidFill>
                  <a:schemeClr val="bg1"/>
                </a:solidFill>
                <a:latin typeface="Arial" panose="020B0604020202020204" pitchFamily="34" charset="0"/>
              </a:rPr>
              <a:t>, and the </a:t>
            </a:r>
            <a:r>
              <a:rPr lang="en-US" b="1" dirty="0">
                <a:solidFill>
                  <a:schemeClr val="bg1"/>
                </a:solidFill>
                <a:latin typeface="Arial" panose="020B0604020202020204" pitchFamily="34" charset="0"/>
              </a:rPr>
              <a:t>database</a:t>
            </a:r>
            <a:r>
              <a:rPr lang="en-US" dirty="0">
                <a:solidFill>
                  <a:schemeClr val="bg1"/>
                </a:solidFill>
                <a:latin typeface="Arial" panose="020B0604020202020204" pitchFamily="34" charset="0"/>
              </a:rPr>
              <a:t> itself to store and analyze the data.</a:t>
            </a:r>
            <a:endParaRPr lang="en-IN" dirty="0">
              <a:solidFill>
                <a:schemeClr val="bg1"/>
              </a:solidFill>
              <a:latin typeface="Arial" panose="020B0604020202020204"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2852936"/>
            <a:ext cx="11881320" cy="1754326"/>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400" b="1" dirty="0">
                <a:solidFill>
                  <a:srgbClr val="570528"/>
                </a:solidFill>
                <a:latin typeface="Palatino Linotype" panose="02040502050505030304" pitchFamily="18" charset="0"/>
              </a:rPr>
              <a:t>structured data</a:t>
            </a:r>
            <a:r>
              <a:rPr lang="en-US" sz="24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it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4" name="TextBox 3">
            <a:extLst>
              <a:ext uri="{FF2B5EF4-FFF2-40B4-BE49-F238E27FC236}">
                <a16:creationId xmlns:a16="http://schemas.microsoft.com/office/drawing/2014/main" id="{8C5B7DA4-E0E4-3BF8-58DE-A11975780342}"/>
              </a:ext>
            </a:extLst>
          </p:cNvPr>
          <p:cNvSpPr txBox="1"/>
          <p:nvPr/>
        </p:nvSpPr>
        <p:spPr>
          <a:xfrm>
            <a:off x="2207568" y="260648"/>
            <a:ext cx="7560840" cy="369332"/>
          </a:xfrm>
          <a:prstGeom prst="rect">
            <a:avLst/>
          </a:prstGeom>
          <a:noFill/>
        </p:spPr>
        <p:txBody>
          <a:bodyPr wrap="square">
            <a:spAutoFit/>
          </a:bodyPr>
          <a:lstStyle/>
          <a:p>
            <a:r>
              <a:rPr lang="en-US" dirty="0">
                <a:latin typeface="Palatino Linotype" panose="02040502050505030304" pitchFamily="18" charset="0"/>
              </a:rPr>
              <a:t>A relation schema represents name of the relation with its attributes.</a:t>
            </a:r>
            <a:endParaRPr lang="en-IN" dirty="0"/>
          </a:p>
        </p:txBody>
      </p:sp>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1046440"/>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int, name varchar, address varchar, phone varchar and age int) is relation schema for STUDENT</a:t>
            </a:r>
            <a:endParaRPr lang="en-IN" dirty="0">
              <a:solidFill>
                <a:schemeClr val="bg1"/>
              </a:solidFill>
              <a:latin typeface="Palatino Linotype" panose="02040502050505030304" pitchFamily="18" charset="0"/>
            </a:endParaRPr>
          </a:p>
        </p:txBody>
      </p:sp>
    </p:spTree>
    <p:extLst>
      <p:ext uri="{BB962C8B-B14F-4D97-AF65-F5344CB8AC3E}">
        <p14:creationId xmlns:p14="http://schemas.microsoft.com/office/powerpoint/2010/main" val="3395159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multiple rows</a:t>
            </a:r>
          </a:p>
        </p:txBody>
      </p:sp>
    </p:spTree>
    <p:extLst>
      <p:ext uri="{BB962C8B-B14F-4D97-AF65-F5344CB8AC3E}">
        <p14:creationId xmlns:p14="http://schemas.microsoft.com/office/powerpoint/2010/main" val="1016344215"/>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1169551"/>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a:t>
            </a:r>
            <a:r>
              <a:rPr lang="en-IN" dirty="0" err="1">
                <a:solidFill>
                  <a:srgbClr val="669900"/>
                </a:solidFill>
                <a:latin typeface="Liberation Mono"/>
              </a:rPr>
              <a:t>james</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a:t>
            </a:r>
            <a:r>
              <a:rPr lang="en-IN" dirty="0" err="1">
                <a:latin typeface="Liberation Mono"/>
                <a:cs typeface="Arial" panose="020B0604020202020204" pitchFamily="34" charset="0"/>
              </a:rPr>
              <a:t>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 ROW</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james</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a:t>
            </a:r>
            <a:r>
              <a:rPr lang="en-IN" dirty="0" err="1">
                <a:solidFill>
                  <a:srgbClr val="669900"/>
                </a:solidFill>
                <a:latin typeface="Liberation Mono"/>
              </a:rPr>
              <a:t>james</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a:t>
            </a:r>
            <a:r>
              <a:rPr lang="en-IN" dirty="0" err="1">
                <a:solidFill>
                  <a:srgbClr val="669900"/>
                </a:solidFill>
                <a:latin typeface="Liberation Mono"/>
              </a:rPr>
              <a:t>james</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IN" sz="2000" dirty="0">
                <a:solidFill>
                  <a:srgbClr val="0077AA"/>
                </a:solidFill>
                <a:latin typeface="Liberation Mono"/>
              </a:rPr>
              <a:t>INSERT</a:t>
            </a:r>
            <a:r>
              <a:rPr lang="en-IN" sz="2000" dirty="0">
                <a:latin typeface="Liberation Mono"/>
              </a:rPr>
              <a:t> [</a:t>
            </a:r>
            <a:r>
              <a:rPr lang="en-IN" sz="2000" dirty="0">
                <a:solidFill>
                  <a:srgbClr val="0077AA"/>
                </a:solidFill>
                <a:latin typeface="Liberation Mono"/>
              </a:rPr>
              <a:t>INTO] </a:t>
            </a:r>
            <a:r>
              <a:rPr lang="en-IN" sz="2000" dirty="0">
                <a:latin typeface="Liberation Mono"/>
              </a:rPr>
              <a:t>tbl_name {</a:t>
            </a:r>
            <a:r>
              <a:rPr lang="en-IN" sz="2000" dirty="0">
                <a:solidFill>
                  <a:srgbClr val="0077AA"/>
                </a:solidFill>
                <a:latin typeface="Liberation Mono"/>
              </a:rPr>
              <a:t> VALUES </a:t>
            </a:r>
            <a:r>
              <a:rPr lang="en-IN" sz="2000" dirty="0">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expr | DEFAULT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endParaRPr lang="en-US" sz="2000" dirty="0">
              <a:latin typeface="Liberation Mono"/>
            </a:endParaRPr>
          </a:p>
        </p:txBody>
      </p:sp>
    </p:spTree>
    <p:extLst>
      <p:ext uri="{BB962C8B-B14F-4D97-AF65-F5344CB8AC3E}">
        <p14:creationId xmlns:p14="http://schemas.microsoft.com/office/powerpoint/2010/main" val="1414765010"/>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solidFill>
                  <a:schemeClr val="bg1">
                    <a:lumMod val="65000"/>
                  </a:schemeClr>
                </a:solidFill>
                <a:latin typeface="Liberation Mono"/>
              </a:rPr>
              <a:t>))</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solidFill>
                  <a:schemeClr val="bg1">
                    <a:lumMod val="65000"/>
                  </a:schemeClr>
                </a:solidFill>
                <a:latin typeface="Liberation Mono"/>
              </a:rPr>
              <a:t>(</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SELECT </a:t>
            </a:r>
            <a:r>
              <a:rPr lang="en-US" sz="2000" dirty="0">
                <a:solidFill>
                  <a:schemeClr val="bg1">
                    <a:lumMod val="50000"/>
                  </a:schemeClr>
                </a:solidFill>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41632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40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0257791"/>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28797432"/>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83508815"/>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9755978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41177" y="4166194"/>
            <a:ext cx="2343462"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 </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330014641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etc.</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record’s/row’s/</a:t>
            </a:r>
            <a:r>
              <a:rPr lang="en-IN" sz="2400" dirty="0"/>
              <a:t>tuple’s</a:t>
            </a:r>
            <a:r>
              <a:rPr lang="en-US" sz="2400" dirty="0">
                <a:latin typeface="Arial" pitchFamily="34" charset="0"/>
                <a:cs typeface="Arial" pitchFamily="34" charset="0"/>
              </a:rPr>
              <a:t>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3915625698"/>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column’s/attribute’s/field’s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1703950191"/>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672976171"/>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355939013"/>
              </p:ext>
            </p:extLst>
          </p:nvPr>
        </p:nvGraphicFramePr>
        <p:xfrm>
          <a:off x="406801" y="3430800"/>
          <a:ext cx="6409278" cy="2518914"/>
        </p:xfrm>
        <a:graphic>
          <a:graphicData uri="http://schemas.openxmlformats.org/drawingml/2006/table">
            <a:tbl>
              <a:tblPr>
                <a:tableStyleId>{BC89EF96-8CEA-46FF-86C4-4CE0E7609802}</a:tableStyleId>
              </a:tblPr>
              <a:tblGrid>
                <a:gridCol w="1039341">
                  <a:extLst>
                    <a:ext uri="{9D8B030D-6E8A-4147-A177-3AD203B41FA5}">
                      <a16:colId xmlns:a16="http://schemas.microsoft.com/office/drawing/2014/main" val="20000"/>
                    </a:ext>
                  </a:extLst>
                </a:gridCol>
                <a:gridCol w="1014914">
                  <a:extLst>
                    <a:ext uri="{9D8B030D-6E8A-4147-A177-3AD203B41FA5}">
                      <a16:colId xmlns:a16="http://schemas.microsoft.com/office/drawing/2014/main" val="20001"/>
                    </a:ext>
                  </a:extLst>
                </a:gridCol>
                <a:gridCol w="1150383">
                  <a:extLst>
                    <a:ext uri="{9D8B030D-6E8A-4147-A177-3AD203B41FA5}">
                      <a16:colId xmlns:a16="http://schemas.microsoft.com/office/drawing/2014/main" val="20002"/>
                    </a:ext>
                  </a:extLst>
                </a:gridCol>
                <a:gridCol w="1561235">
                  <a:extLst>
                    <a:ext uri="{9D8B030D-6E8A-4147-A177-3AD203B41FA5}">
                      <a16:colId xmlns:a16="http://schemas.microsoft.com/office/drawing/2014/main" val="20003"/>
                    </a:ext>
                  </a:extLst>
                </a:gridCol>
                <a:gridCol w="1643405">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326652148"/>
              </p:ext>
            </p:extLst>
          </p:nvPr>
        </p:nvGraphicFramePr>
        <p:xfrm>
          <a:off x="7896199" y="3430833"/>
          <a:ext cx="4032447" cy="1761227"/>
        </p:xfrm>
        <a:graphic>
          <a:graphicData uri="http://schemas.openxmlformats.org/drawingml/2006/table">
            <a:tbl>
              <a:tblPr>
                <a:tableStyleId>{BC89EF96-8CEA-46FF-86C4-4CE0E7609802}</a:tableStyleId>
              </a:tblPr>
              <a:tblGrid>
                <a:gridCol w="1379521">
                  <a:extLst>
                    <a:ext uri="{9D8B030D-6E8A-4147-A177-3AD203B41FA5}">
                      <a16:colId xmlns:a16="http://schemas.microsoft.com/office/drawing/2014/main" val="20000"/>
                    </a:ext>
                  </a:extLst>
                </a:gridCol>
                <a:gridCol w="1408411">
                  <a:extLst>
                    <a:ext uri="{9D8B030D-6E8A-4147-A177-3AD203B41FA5}">
                      <a16:colId xmlns:a16="http://schemas.microsoft.com/office/drawing/2014/main" val="20001"/>
                    </a:ext>
                  </a:extLst>
                </a:gridCol>
                <a:gridCol w="1244515">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pic>
        <p:nvPicPr>
          <p:cNvPr id="1026" name="Picture 2" descr="10+ Free Hyperlink &amp; Link Images - Pixabay">
            <a:extLst>
              <a:ext uri="{FF2B5EF4-FFF2-40B4-BE49-F238E27FC236}">
                <a16:creationId xmlns:a16="http://schemas.microsoft.com/office/drawing/2014/main" id="{ECA55A3D-AAA2-3DBF-1C88-29AD04B432D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9075" y="4049123"/>
            <a:ext cx="904005" cy="904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0675626"/>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123159"/>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9255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sz="2400"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 </a:t>
            </a:r>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2052213243"/>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564904"/>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1066671"/>
            <a:ext cx="8839200" cy="1538883"/>
          </a:xfrm>
          <a:prstGeom prst="rect">
            <a:avLst/>
          </a:prstGeom>
        </p:spPr>
        <p:txBody>
          <a:bodyPr wrap="square">
            <a:spAutoFit/>
          </a:bodyPr>
          <a:lstStyle/>
          <a:p>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endParaRPr lang="en-US" sz="600" dirty="0">
              <a:solidFill>
                <a:srgbClr val="E01E1E"/>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p>
          <a:p>
            <a:endParaRPr lang="en-IN" sz="600" dirty="0">
              <a:solidFill>
                <a:srgbClr val="2658E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buFont typeface="Arial" panose="020B0604020202020204" pitchFamily="34" charset="0"/>
              <a:buChar char="•"/>
            </a:pPr>
            <a:endParaRPr lang="en-IN" sz="6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67870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2">
                    <a:lumMod val="7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 </a:t>
            </a:r>
            <a:r>
              <a:rPr lang="en-IN" dirty="0">
                <a:solidFill>
                  <a:schemeClr val="accent5">
                    <a:lumMod val="75000"/>
                  </a:schemeClr>
                </a:solidFill>
                <a:latin typeface="Liberation Mono"/>
              </a:rPr>
              <a:t>:=</a:t>
            </a:r>
            <a:r>
              <a:rPr lang="en-IN" dirty="0">
                <a:latin typeface="Liberation Mono"/>
              </a:rPr>
              <a:t> @x </a:t>
            </a:r>
            <a:r>
              <a:rPr lang="en-IN" dirty="0">
                <a:solidFill>
                  <a:srgbClr val="A67F59"/>
                </a:solidFill>
                <a:latin typeface="Liberation Mono"/>
                <a:cs typeface="Arial" panose="020B0604020202020204" pitchFamily="34" charset="0"/>
              </a:rPr>
              <a:t>+ </a:t>
            </a:r>
            <a:r>
              <a:rPr lang="en-IN" dirty="0">
                <a:latin typeface="Liberation Mono"/>
              </a:rPr>
              <a:t>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latin typeface="Liberation Mono"/>
              </a:rPr>
              <a:t>(isactive)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6" name="Group 5">
            <a:extLst>
              <a:ext uri="{FF2B5EF4-FFF2-40B4-BE49-F238E27FC236}">
                <a16:creationId xmlns:a16="http://schemas.microsoft.com/office/drawing/2014/main" id="{AB6C5AB9-3A9F-AE10-9108-4A44120D5D4C}"/>
              </a:ext>
            </a:extLst>
          </p:cNvPr>
          <p:cNvGrpSpPr/>
          <p:nvPr/>
        </p:nvGrpSpPr>
        <p:grpSpPr>
          <a:xfrm>
            <a:off x="385277" y="4725144"/>
            <a:ext cx="3456384" cy="2016224"/>
            <a:chOff x="385277" y="4581128"/>
            <a:chExt cx="3456384" cy="2016224"/>
          </a:xfrm>
        </p:grpSpPr>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gr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845204" y="941853"/>
            <a:ext cx="5227460" cy="523220"/>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a:t>
            </a:r>
            <a:r>
              <a:rPr lang="en-IN" sz="2000" b="1" dirty="0">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statement, </a:t>
            </a:r>
            <a:r>
              <a:rPr lang="en-IN" sz="28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8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
        <p:nvSpPr>
          <p:cNvPr id="8" name="Rectangle 7">
            <a:extLst>
              <a:ext uri="{FF2B5EF4-FFF2-40B4-BE49-F238E27FC236}">
                <a16:creationId xmlns:a16="http://schemas.microsoft.com/office/drawing/2014/main" id="{0119DCDE-8C0D-9C42-2F4F-051568AEEC25}"/>
              </a:ext>
            </a:extLst>
          </p:cNvPr>
          <p:cNvSpPr/>
          <p:nvPr/>
        </p:nvSpPr>
        <p:spPr>
          <a:xfrm>
            <a:off x="1107792" y="3276600"/>
            <a:ext cx="9976416" cy="369332"/>
          </a:xfrm>
          <a:prstGeom prst="rect">
            <a:avLst/>
          </a:prstGeom>
        </p:spPr>
        <p:txBody>
          <a:bodyPr wrap="square">
            <a:spAutoFit/>
          </a:bodyPr>
          <a:lstStyle/>
          <a:p>
            <a:r>
              <a:rPr lang="en-US" b="1" dirty="0">
                <a:latin typeface="Palatino Linotype" panose="02040502050505030304" pitchFamily="18" charset="0"/>
              </a:rPr>
              <a:t>UPDATE</a:t>
            </a:r>
            <a:r>
              <a:rPr lang="en-US" dirty="0">
                <a:latin typeface="Palatino Linotype" panose="02040502050505030304" pitchFamily="18" charset="0"/>
              </a:rPr>
              <a:t>  is used to change/modify the values of some attributes of one or more selected tuples.</a:t>
            </a:r>
            <a:endParaRPr lang="en-IN" dirty="0">
              <a:latin typeface="Palatino Linotype" panose="02040502050505030304" pitchFamily="18" charset="0"/>
            </a:endParaRPr>
          </a:p>
        </p:txBody>
      </p:sp>
    </p:spTree>
    <p:extLst>
      <p:ext uri="{BB962C8B-B14F-4D97-AF65-F5344CB8AC3E}">
        <p14:creationId xmlns:p14="http://schemas.microsoft.com/office/powerpoint/2010/main" val="559338980"/>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UPDATE can violate.</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041091058"/>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rgbClr val="0077AA"/>
                </a:solidFill>
                <a:latin typeface="Liberation Mono"/>
              </a:rPr>
              <a:t>= </a:t>
            </a:r>
            <a:r>
              <a:rPr lang="en-IN" sz="2000" dirty="0">
                <a:latin typeface="Liberation Mono"/>
              </a:rPr>
              <a:t>{ expr1 </a:t>
            </a:r>
            <a:r>
              <a:rPr lang="en-IN" sz="2000" dirty="0">
                <a:solidFill>
                  <a:schemeClr val="bg1">
                    <a:lumMod val="50000"/>
                  </a:schemeClr>
                </a:solidFill>
                <a:latin typeface="Liberation Mono"/>
              </a:rPr>
              <a:t>|</a:t>
            </a:r>
            <a:r>
              <a:rPr lang="en-IN" sz="2000" dirty="0">
                <a:latin typeface="Liberation Mono"/>
              </a:rPr>
              <a:t> DEFAULT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col_name2 </a:t>
            </a:r>
            <a:r>
              <a:rPr lang="en-IN" sz="2000" dirty="0">
                <a:solidFill>
                  <a:srgbClr val="0077AA"/>
                </a:solidFill>
                <a:latin typeface="Liberation Mono"/>
              </a:rPr>
              <a:t>= </a:t>
            </a:r>
            <a:r>
              <a:rPr lang="en-IN" sz="2000" dirty="0">
                <a:latin typeface="Liberation Mono"/>
              </a:rPr>
              <a:t>{ expr2 </a:t>
            </a:r>
            <a:r>
              <a:rPr lang="en-IN" sz="2000" dirty="0">
                <a:solidFill>
                  <a:schemeClr val="bg1">
                    <a:lumMod val="50000"/>
                  </a:schemeClr>
                </a:solidFill>
                <a:latin typeface="Liberation Mono"/>
              </a:rPr>
              <a:t>|</a:t>
            </a:r>
            <a:r>
              <a:rPr lang="en-IN" sz="2000" dirty="0">
                <a:latin typeface="Liberation Mono"/>
              </a:rPr>
              <a:t> DEFAULT } ] </a:t>
            </a:r>
            <a:r>
              <a:rPr lang="en-US" sz="2000" dirty="0">
                <a:latin typeface="Liberation Mono"/>
              </a:rPr>
              <a:t>. .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dirty="0">
                <a:latin typeface="Liberation Mono"/>
              </a:rPr>
              <a:t>where_condition]</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dirty="0">
                <a:latin typeface="Liberation Mono"/>
              </a:rPr>
              <a:t>row_count]</a:t>
            </a:r>
            <a:endParaRPr lang="en-US" sz="2000" dirty="0">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votes.candidateID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votes.candidateID);</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
        <p:nvSpPr>
          <p:cNvPr id="3" name="Rectangle 2">
            <a:extLst>
              <a:ext uri="{FF2B5EF4-FFF2-40B4-BE49-F238E27FC236}">
                <a16:creationId xmlns:a16="http://schemas.microsoft.com/office/drawing/2014/main" id="{ABA1DED6-069A-530E-0273-2F34E6DBFCBF}"/>
              </a:ext>
            </a:extLst>
          </p:cNvPr>
          <p:cNvSpPr/>
          <p:nvPr/>
        </p:nvSpPr>
        <p:spPr>
          <a:xfrm>
            <a:off x="3510997" y="3276600"/>
            <a:ext cx="5170005" cy="369332"/>
          </a:xfrm>
          <a:prstGeom prst="rect">
            <a:avLst/>
          </a:prstGeom>
        </p:spPr>
        <p:txBody>
          <a:bodyPr wrap="none">
            <a:spAutoFit/>
          </a:bodyPr>
          <a:lstStyle/>
          <a:p>
            <a:r>
              <a:rPr lang="en-US" b="1" dirty="0">
                <a:latin typeface="Palatino Linotype" panose="02040502050505030304" pitchFamily="18" charset="0"/>
              </a:rPr>
              <a:t>DELETE</a:t>
            </a:r>
            <a:r>
              <a:rPr lang="en-US" dirty="0">
                <a:latin typeface="Palatino Linotype" panose="02040502050505030304" pitchFamily="18" charset="0"/>
              </a:rPr>
              <a:t> is used to delete tuples  from a relation.</a:t>
            </a:r>
            <a:endParaRPr lang="en-IN" dirty="0">
              <a:latin typeface="Palatino Linotype" panose="02040502050505030304" pitchFamily="18" charset="0"/>
            </a:endParaRPr>
          </a:p>
        </p:txBody>
      </p:sp>
    </p:spTree>
    <p:extLst>
      <p:ext uri="{BB962C8B-B14F-4D97-AF65-F5344CB8AC3E}">
        <p14:creationId xmlns:p14="http://schemas.microsoft.com/office/powerpoint/2010/main" val="13645197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816171" y="1628800"/>
            <a:ext cx="10391603" cy="4315770"/>
            <a:chOff x="816171" y="2137172"/>
            <a:chExt cx="10391603" cy="431577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91731" y="2353196"/>
              <a:ext cx="4911987" cy="1272651"/>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83038" y="3728152"/>
              <a:ext cx="1301829" cy="130182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51840" y="4251475"/>
              <a:ext cx="3455934" cy="2201467"/>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0" y="5157192"/>
            <a:ext cx="7607373" cy="1600438"/>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a device that provides service to another </a:t>
            </a:r>
            <a:r>
              <a:rPr lang="en-US" b="0" i="0">
                <a:solidFill>
                  <a:schemeClr val="tx1">
                    <a:lumMod val="95000"/>
                    <a:lumOff val="5000"/>
                  </a:schemeClr>
                </a:solidFill>
                <a:effectLst/>
                <a:latin typeface="Arial" panose="020B0604020202020204" pitchFamily="34" charset="0"/>
              </a:rPr>
              <a:t>computer program, </a:t>
            </a:r>
            <a:r>
              <a:rPr lang="en-US" b="0" i="0" dirty="0">
                <a:solidFill>
                  <a:schemeClr val="tx1">
                    <a:lumMod val="95000"/>
                    <a:lumOff val="5000"/>
                  </a:schemeClr>
                </a:solidFill>
                <a:effectLst/>
                <a:latin typeface="Arial" panose="020B0604020202020204" pitchFamily="34" charset="0"/>
              </a:rPr>
              <a:t>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can violate only in referential integrity.</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operation can violate only referential integrity. This occurs if the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being deleted is referenced by foreign keys from other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in the database.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96298530"/>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a:t>
            </a:r>
            <a:r>
              <a:rPr lang="fr-FR" sz="2000" dirty="0">
                <a:latin typeface="Liberation Mono"/>
              </a:rPr>
              <a:t>[</a:t>
            </a:r>
            <a:r>
              <a:rPr lang="fr-FR" sz="2000" dirty="0">
                <a:solidFill>
                  <a:srgbClr val="0077AA"/>
                </a:solidFill>
                <a:latin typeface="Liberation Mono"/>
              </a:rPr>
              <a:t>PARTITION </a:t>
            </a:r>
            <a:r>
              <a:rPr lang="fr-FR" sz="2000" dirty="0">
                <a:latin typeface="Liberation Mono"/>
              </a:rPr>
              <a:t>(partition_name [,</a:t>
            </a:r>
            <a:r>
              <a:rPr lang="fr-FR" sz="2000" dirty="0">
                <a:solidFill>
                  <a:srgbClr val="0077AA"/>
                </a:solidFill>
                <a:latin typeface="Liberation Mono"/>
              </a:rPr>
              <a:t> </a:t>
            </a:r>
            <a:r>
              <a:rPr lang="fr-FR" sz="2000" dirty="0">
                <a:latin typeface="Liberation Mono"/>
              </a:rPr>
              <a:t>partition_name] . . .)]</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dirty="0">
                <a:latin typeface="Liberation Mono"/>
              </a:rPr>
              <a:t>where_condition]</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dirty="0">
                <a:latin typeface="Liberation Mono"/>
              </a:rPr>
              <a:t>row_count]</a:t>
            </a:r>
            <a:endParaRPr lang="en-US" sz="2000" dirty="0">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76230" y="5067284"/>
            <a:ext cx="3515629" cy="113877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r>
              <a:rPr lang="en-IN" sz="17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67284"/>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478866951"/>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373736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79CABD19-0F30-F371-A5AA-E27ACACBAF73}"/>
              </a:ext>
            </a:extLst>
          </p:cNvPr>
          <p:cNvSpPr txBox="1"/>
          <p:nvPr/>
        </p:nvSpPr>
        <p:spPr>
          <a:xfrm>
            <a:off x="102383" y="5851726"/>
            <a:ext cx="11987238" cy="738664"/>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INT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b="0" i="0" dirty="0">
                <a:solidFill>
                  <a:srgbClr val="000000"/>
                </a:solidFill>
                <a:effectLst/>
                <a:latin typeface="Liberation Mono"/>
              </a:rPr>
              <a: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latin typeface="Liberation Mono"/>
              </a:rPr>
              <a:t>;</a:t>
            </a:r>
            <a:r>
              <a:rPr lang="en-US" dirty="0">
                <a:solidFill>
                  <a:srgbClr val="000000"/>
                </a:solidFill>
                <a:latin typeface="Liberation Mono"/>
              </a:rPr>
              <a:t> </a:t>
            </a:r>
            <a:r>
              <a:rPr lang="en-US" dirty="0">
                <a:solidFill>
                  <a:srgbClr val="41C60C"/>
                </a:solidFill>
                <a:latin typeface="Liberation Mono"/>
              </a:rPr>
              <a:t>//valid</a:t>
            </a:r>
          </a:p>
          <a:p>
            <a:pPr marL="285750" indent="-285750">
              <a:buFont typeface="Arial" panose="020B0604020202020204" pitchFamily="34" charset="0"/>
              <a:buChar char="•"/>
            </a:pPr>
            <a:endParaRPr lang="en-US" sz="600" dirty="0">
              <a:solidFill>
                <a:srgbClr val="000000"/>
              </a:solidFill>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solidFill>
                  <a:srgbClr val="000000"/>
                </a:solidFill>
                <a:latin typeface="Liberation Mono"/>
              </a:rPr>
              <a:t>; </a:t>
            </a:r>
            <a:r>
              <a:rPr lang="en-US" dirty="0">
                <a:solidFill>
                  <a:srgbClr val="F63122"/>
                </a:solidFill>
                <a:latin typeface="Liberation Mono"/>
              </a:rPr>
              <a:t>//invalid</a:t>
            </a:r>
            <a:endParaRPr lang="en-IN" dirty="0">
              <a:solidFill>
                <a:srgbClr val="F63122"/>
              </a:solidFill>
              <a:latin typeface="Liberation Mono"/>
            </a:endParaRPr>
          </a:p>
        </p:txBody>
      </p:sp>
    </p:spTree>
    <p:extLst>
      <p:ext uri="{BB962C8B-B14F-4D97-AF65-F5344CB8AC3E}">
        <p14:creationId xmlns:p14="http://schemas.microsoft.com/office/powerpoint/2010/main" val="1714751360"/>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691497"/>
            <a:ext cx="8839200" cy="1169551"/>
          </a:xfrm>
          <a:prstGeom prst="rect">
            <a:avLst/>
          </a:prstGeom>
          <a:noFill/>
        </p:spPr>
        <p:txBody>
          <a:bodyPr wrap="square">
            <a:spAutoFit/>
          </a:bodyPr>
          <a:lstStyle/>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@@auto_increment_offset</a:t>
            </a:r>
            <a:r>
              <a:rPr lang="da-DK" dirty="0">
                <a:solidFill>
                  <a:srgbClr val="A67F59"/>
                </a:solidFill>
                <a:effectLst/>
                <a:latin typeface="Liberation Mono"/>
              </a:rPr>
              <a:t>=</a:t>
            </a:r>
            <a:r>
              <a:rPr lang="da-DK" dirty="0">
                <a:solidFill>
                  <a:srgbClr val="990055"/>
                </a:solidFill>
                <a:effectLst/>
                <a:latin typeface="Liberation Mono"/>
              </a:rPr>
              <a:t>5</a:t>
            </a:r>
            <a:r>
              <a:rPr lang="da-DK" dirty="0">
                <a:solidFill>
                  <a:srgbClr val="999999"/>
                </a:solidFill>
                <a:effectLst/>
                <a:latin typeface="Liberation Mono"/>
              </a:rPr>
              <a:t>;</a:t>
            </a:r>
            <a:endParaRPr lang="en-IN" dirty="0">
              <a:solidFill>
                <a:srgbClr val="990055"/>
              </a:solidFill>
              <a:effectLst/>
              <a:latin typeface="Liberation Mono"/>
              <a:cs typeface="Arial" panose="020B0604020202020204" pitchFamily="34" charset="0"/>
            </a:endParaRPr>
          </a:p>
          <a:p>
            <a:pPr marL="342900" indent="-342900">
              <a:buFont typeface="Arial" panose="020B0604020202020204" pitchFamily="34" charset="0"/>
              <a:buChar char="•"/>
            </a:pPr>
            <a:endParaRPr lang="da-DK" sz="800" dirty="0">
              <a:solidFill>
                <a:srgbClr val="0077AA"/>
              </a:solidFill>
              <a:effectLst/>
              <a:latin typeface="Liberation Mono"/>
            </a:endParaRPr>
          </a:p>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@@auto_increment_increment</a:t>
            </a:r>
            <a:r>
              <a:rPr lang="da-DK" dirty="0">
                <a:solidFill>
                  <a:srgbClr val="A67F59"/>
                </a:solidFill>
                <a:effectLst/>
                <a:latin typeface="Liberation Mono"/>
              </a:rPr>
              <a:t>=</a:t>
            </a:r>
            <a:r>
              <a:rPr lang="da-DK" dirty="0">
                <a:solidFill>
                  <a:srgbClr val="990055"/>
                </a:solidFill>
                <a:effectLst/>
                <a:latin typeface="Liberation Mono"/>
              </a:rPr>
              <a:t>10</a:t>
            </a:r>
            <a:r>
              <a:rPr lang="da-DK" dirty="0">
                <a:solidFill>
                  <a:srgbClr val="999999"/>
                </a:solidFill>
                <a:effectLst/>
                <a:latin typeface="Liberation Mono"/>
              </a:rPr>
              <a:t>;</a:t>
            </a:r>
            <a:endParaRPr lang="en-IN" dirty="0">
              <a:solidFill>
                <a:srgbClr val="990055"/>
              </a:solidFill>
              <a:latin typeface="Liberation Mono"/>
              <a:cs typeface="Arial" panose="020B0604020202020204" pitchFamily="34" charset="0"/>
            </a:endParaRPr>
          </a:p>
          <a:p>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21EEFBC7-2535-E0C9-1AFA-6E093FE8E235}"/>
              </a:ext>
            </a:extLst>
          </p:cNvPr>
          <p:cNvSpPr/>
          <p:nvPr/>
        </p:nvSpPr>
        <p:spPr>
          <a:xfrm>
            <a:off x="480935" y="4450467"/>
            <a:ext cx="11173864" cy="1138773"/>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dirty="0">
              <a:solidFill>
                <a:srgbClr val="0070C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If value of </a:t>
            </a:r>
            <a:r>
              <a:rPr lang="en-US" dirty="0" err="1">
                <a:solidFill>
                  <a:srgbClr val="EE9900"/>
                </a:solidFill>
                <a:latin typeface="Arial" panose="020B0604020202020204" pitchFamily="34" charset="0"/>
                <a:cs typeface="Arial" panose="020B0604020202020204" pitchFamily="34" charset="0"/>
              </a:rPr>
              <a:t>auto_increment_off</a:t>
            </a:r>
            <a:r>
              <a:rPr lang="en-US" dirty="0">
                <a:solidFill>
                  <a:srgbClr val="EE9900"/>
                </a:solidFill>
                <a:latin typeface="Arial" panose="020B0604020202020204" pitchFamily="34" charset="0"/>
                <a:cs typeface="Arial" panose="020B0604020202020204" pitchFamily="34" charset="0"/>
              </a:rPr>
              <a:t> </a:t>
            </a:r>
            <a:r>
              <a:rPr lang="en-US" dirty="0">
                <a:solidFill>
                  <a:schemeClr val="bg2">
                    <a:lumMod val="10000"/>
                  </a:schemeClr>
                </a:solidFill>
                <a:latin typeface="Arial" panose="020B0604020202020204" pitchFamily="34" charset="0"/>
                <a:cs typeface="Arial" panose="020B0604020202020204" pitchFamily="34" charset="0"/>
              </a:rPr>
              <a:t>set is greater than that of </a:t>
            </a:r>
            <a:r>
              <a:rPr lang="en-US" dirty="0">
                <a:solidFill>
                  <a:srgbClr val="EE9900"/>
                </a:solidFill>
                <a:latin typeface="Arial" panose="020B0604020202020204" pitchFamily="34" charset="0"/>
                <a:cs typeface="Arial" panose="020B0604020202020204" pitchFamily="34" charset="0"/>
              </a:rPr>
              <a:t>auto_increment_increment</a:t>
            </a:r>
            <a:r>
              <a:rPr lang="en-US" dirty="0">
                <a:solidFill>
                  <a:schemeClr val="bg2">
                    <a:lumMod val="10000"/>
                  </a:schemeClr>
                </a:solidFill>
                <a:latin typeface="Arial" panose="020B0604020202020204" pitchFamily="34" charset="0"/>
                <a:cs typeface="Arial" panose="020B0604020202020204" pitchFamily="34" charset="0"/>
              </a:rPr>
              <a:t>, the value of </a:t>
            </a:r>
            <a:r>
              <a:rPr lang="en-US" dirty="0">
                <a:solidFill>
                  <a:srgbClr val="EE9900"/>
                </a:solidFill>
                <a:latin typeface="Arial" panose="020B0604020202020204" pitchFamily="34" charset="0"/>
                <a:cs typeface="Arial" panose="020B0604020202020204" pitchFamily="34" charset="0"/>
              </a:rPr>
              <a:t>auto_increment_offset </a:t>
            </a:r>
            <a:r>
              <a:rPr lang="en-US" dirty="0">
                <a:solidFill>
                  <a:schemeClr val="bg2">
                    <a:lumMod val="10000"/>
                  </a:schemeClr>
                </a:solidFill>
                <a:latin typeface="Arial" panose="020B0604020202020204" pitchFamily="34" charset="0"/>
                <a:cs typeface="Arial" panose="020B0604020202020204" pitchFamily="34" charset="0"/>
              </a:rPr>
              <a:t>is </a:t>
            </a:r>
            <a:r>
              <a:rPr lang="en-US" sz="2000" dirty="0">
                <a:solidFill>
                  <a:srgbClr val="C00000"/>
                </a:solidFill>
                <a:latin typeface="Arial" panose="020B0604020202020204" pitchFamily="34" charset="0"/>
                <a:cs typeface="Arial" panose="020B0604020202020204" pitchFamily="34" charset="0"/>
              </a:rPr>
              <a:t>ignored</a:t>
            </a:r>
            <a:r>
              <a:rPr lang="en-US" dirty="0">
                <a:solidFill>
                  <a:schemeClr val="bg2">
                    <a:lumMod val="10000"/>
                  </a:schemeClr>
                </a:solidFill>
                <a:latin typeface="Arial" panose="020B0604020202020204" pitchFamily="34" charset="0"/>
                <a:cs typeface="Arial" panose="020B0604020202020204" pitchFamily="34" charset="0"/>
              </a:rPr>
              <a:t>.</a:t>
            </a:r>
            <a:endParaRPr lang="en-IN" dirty="0">
              <a:solidFill>
                <a:schemeClr val="bg2">
                  <a:lumMod val="1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67731828"/>
      </p:ext>
    </p:extLst>
  </p:cSld>
  <p:clrMapOvr>
    <a:masterClrMapping/>
  </p:clrMapOvr>
  <p:transition/>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1052736"/>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924944"/>
            <a:ext cx="11784066" cy="276998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6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705380"/>
            <a:ext cx="11784066" cy="1107996"/>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6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116632"/>
            <a:ext cx="11784066" cy="938719"/>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LIKE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preserves generated column information</a:t>
            </a:r>
            <a:r>
              <a:rPr lang="en-IN" sz="1600"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7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SELECT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does not preserves generated column information</a:t>
            </a:r>
            <a:r>
              <a:rPr lang="en-IN" sz="1600" dirty="0">
                <a:latin typeface="Arial" panose="020B0604020202020204" pitchFamily="34" charset="0"/>
                <a:cs typeface="Arial" panose="020B0604020202020204" pitchFamily="34" charset="0"/>
              </a:rPr>
              <a:t> from the original table.</a:t>
            </a:r>
          </a:p>
        </p:txBody>
      </p:sp>
      <p:sp>
        <p:nvSpPr>
          <p:cNvPr id="6" name="TextBox 5">
            <a:extLst>
              <a:ext uri="{FF2B5EF4-FFF2-40B4-BE49-F238E27FC236}">
                <a16:creationId xmlns:a16="http://schemas.microsoft.com/office/drawing/2014/main" id="{25D21A0A-AC96-9219-C088-ABC23F32BF9C}"/>
              </a:ext>
            </a:extLst>
          </p:cNvPr>
          <p:cNvSpPr txBox="1"/>
          <p:nvPr/>
        </p:nvSpPr>
        <p:spPr>
          <a:xfrm>
            <a:off x="203967" y="1929606"/>
            <a:ext cx="11784066" cy="923330"/>
          </a:xfrm>
          <a:prstGeom prst="rect">
            <a:avLst/>
          </a:prstGeom>
          <a:noFill/>
        </p:spPr>
        <p:txBody>
          <a:bodyPr wrap="square">
            <a:spAutoFit/>
          </a:bodyPr>
          <a:lstStyle/>
          <a:p>
            <a:r>
              <a:rPr lang="en-US" dirty="0">
                <a:solidFill>
                  <a:schemeClr val="bg2">
                    <a:lumMod val="10000"/>
                  </a:schemeClr>
                </a:solidFill>
                <a:latin typeface="Arial" panose="020B0604020202020204" pitchFamily="34" charset="0"/>
                <a:cs typeface="Arial" panose="020B0604020202020204" pitchFamily="34" charset="0"/>
              </a:rPr>
              <a:t>A SQL generated column is a type of column that stores values calculated from an expression applied to data in other columns of the same table. The value of a generated column cannot be altered manually and is automatically updated whenever the data it depends on changes.</a:t>
            </a:r>
          </a:p>
        </p:txBody>
      </p:sp>
    </p:spTree>
    <p:extLst>
      <p:ext uri="{BB962C8B-B14F-4D97-AF65-F5344CB8AC3E}">
        <p14:creationId xmlns:p14="http://schemas.microsoft.com/office/powerpoint/2010/main" val="2558910454"/>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457489"/>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492896"/>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Virtual column cannot be converted to stored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4607262"/>
            <a:ext cx="11593288" cy="169277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virtual column  [ GENERATED ALWAYS AS  ] to stored column by not giving GENERATED ALWAYS AS</a:t>
            </a:r>
          </a:p>
          <a:p>
            <a:r>
              <a:rPr lang="en-IN" sz="2400" dirty="0">
                <a:solidFill>
                  <a:srgbClr val="39AE0A"/>
                </a:solidFill>
                <a:latin typeface="Liberation Mono"/>
                <a:cs typeface="Arial" panose="020B0604020202020204" pitchFamily="34" charset="0"/>
              </a:rPr>
              <a:t>Then What-</a:t>
            </a:r>
            <a:r>
              <a:rPr lang="en-IN" sz="2400" dirty="0">
                <a:solidFill>
                  <a:srgbClr val="39AE0A"/>
                </a:solidFill>
                <a:latin typeface="Liberation Mono"/>
                <a:cs typeface="Arial" panose="020B0604020202020204" pitchFamily="34" charset="0"/>
                <a:sym typeface="Wingdings" panose="05000000000000000000" pitchFamily="2" charset="2"/>
              </a:rPr>
              <a:t> give</a:t>
            </a:r>
          </a:p>
          <a:p>
            <a:endParaRPr lang="en-IN" sz="800" dirty="0">
              <a:solidFill>
                <a:srgbClr val="39AE0A"/>
              </a:solidFill>
              <a:latin typeface="Liberation Mono"/>
              <a:cs typeface="Arial" panose="020B0604020202020204" pitchFamily="34" charset="0"/>
              <a:sym typeface="Wingdings" panose="05000000000000000000" pitchFamily="2" charset="2"/>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a:t>
            </a:r>
            <a:r>
              <a:rPr lang="en-IN" dirty="0">
                <a:solidFill>
                  <a:schemeClr val="bg1">
                    <a:lumMod val="50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endParaRPr lang="en-IN" dirty="0">
              <a:solidFill>
                <a:srgbClr val="39AE0A"/>
              </a:solidFill>
              <a:latin typeface="Liberation Mono"/>
              <a:cs typeface="Arial" panose="020B0604020202020204" pitchFamily="34" charset="0"/>
            </a:endParaRPr>
          </a:p>
          <a:p>
            <a:pPr marL="285750" indent="-285750">
              <a:buFont typeface="Arial" panose="020B0604020202020204" pitchFamily="34" charset="0"/>
              <a:buChar char="•"/>
            </a:pPr>
            <a:endParaRPr lang="en-IN" dirty="0">
              <a:solidFill>
                <a:srgbClr val="39AE0A"/>
              </a:solidFill>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10E1C558-073A-4A57-A448-E12D6B106C93}"/>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34073690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Arial" panose="020B0604020202020204" pitchFamily="34" charset="0"/>
                <a:cs typeface="Arial" panose="020B0604020202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407368" y="2036530"/>
            <a:ext cx="1123324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Arial" panose="020B0604020202020204" pitchFamily="34" charset="0"/>
                <a:cs typeface="Arial" panose="020B0604020202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755B5BE8-C7C7-B80F-0350-BE06FE72580B}"/>
              </a:ext>
            </a:extLst>
          </p:cNvPr>
          <p:cNvSpPr txBox="1"/>
          <p:nvPr/>
        </p:nvSpPr>
        <p:spPr>
          <a:xfrm>
            <a:off x="407368" y="3861048"/>
            <a:ext cx="11233248" cy="1569660"/>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Function/Procedure overloading.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Extending server functionality with external functions written in C or Java.</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User defined data types.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Inheritance of tables under other tables.</a:t>
            </a:r>
          </a:p>
        </p:txBody>
      </p:sp>
      <p:sp>
        <p:nvSpPr>
          <p:cNvPr id="4" name="Rectangle 3">
            <a:extLst>
              <a:ext uri="{FF2B5EF4-FFF2-40B4-BE49-F238E27FC236}">
                <a16:creationId xmlns:a16="http://schemas.microsoft.com/office/drawing/2014/main" id="{8259C6C3-1C87-6EC2-88B5-752C356FF903}"/>
              </a:ext>
            </a:extLst>
          </p:cNvPr>
          <p:cNvSpPr/>
          <p:nvPr/>
        </p:nvSpPr>
        <p:spPr>
          <a:xfrm>
            <a:off x="407368" y="3228945"/>
            <a:ext cx="4536504" cy="400110"/>
          </a:xfrm>
          <a:prstGeom prst="rect">
            <a:avLst/>
          </a:prstGeom>
        </p:spPr>
        <p:txBody>
          <a:bodyPr wrap="square">
            <a:spAutoFit/>
          </a:bodyPr>
          <a:lstStyle/>
          <a:p>
            <a:r>
              <a:rPr lang="en-IN" sz="2000" b="1" dirty="0">
                <a:solidFill>
                  <a:srgbClr val="000000"/>
                </a:solidFill>
                <a:latin typeface="Arial" panose="020B0604020202020204" pitchFamily="34" charset="0"/>
                <a:cs typeface="Arial" panose="020B0604020202020204" pitchFamily="34" charset="0"/>
              </a:rPr>
              <a:t>Advantage of </a:t>
            </a:r>
            <a:r>
              <a:rPr lang="en-US" sz="2000" b="1" dirty="0">
                <a:solidFill>
                  <a:srgbClr val="000000"/>
                </a:solidFill>
                <a:latin typeface="Arial" panose="020B0604020202020204" pitchFamily="34" charset="0"/>
                <a:cs typeface="Arial" panose="020B0604020202020204" pitchFamily="34" charset="0"/>
              </a:rPr>
              <a:t>ORDBMS</a:t>
            </a:r>
            <a:endParaRPr lang="en-IN" sz="2000" b="1" dirty="0">
              <a:solidFill>
                <a:srgbClr val="0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61307748"/>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826802"/>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Stored column cannot be converted to virtual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5158933"/>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stored column to virtual column by giving GENERATED ALWAYS AS</a:t>
            </a:r>
          </a:p>
        </p:txBody>
      </p:sp>
      <p:sp>
        <p:nvSpPr>
          <p:cNvPr id="7" name="Rectangle 6">
            <a:extLst>
              <a:ext uri="{FF2B5EF4-FFF2-40B4-BE49-F238E27FC236}">
                <a16:creationId xmlns:a16="http://schemas.microsoft.com/office/drawing/2014/main" id="{37E29D04-BAB4-45E4-9B6A-34101EBDE0F6}"/>
              </a:ext>
            </a:extLst>
          </p:cNvPr>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B57D4E66-00C2-482E-B8F7-2498726B488B}"/>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2199704631"/>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1879259116"/>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solidFill>
                  <a:schemeClr val="bg1">
                    <a:lumMod val="50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096000" y="1556792"/>
            <a:ext cx="5444326" cy="120032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383703477"/>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latin typeface="Liberation Mono"/>
                <a:cs typeface="Arial" panose="020B0604020202020204" pitchFamily="34" charset="0"/>
              </a:rPr>
              <a:t>(40) </a:t>
            </a:r>
            <a:r>
              <a:rPr lang="en-IN" dirty="0">
                <a:solidFill>
                  <a:srgbClr val="FD8603"/>
                </a:solidFill>
                <a:latin typeface="Liberation Mono"/>
                <a:cs typeface="Arial" panose="020B0604020202020204" pitchFamily="34" charset="0"/>
              </a:rPr>
              <a:t>INVISIBLE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CHAR</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926408959"/>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rgbClr val="A67F59"/>
                </a:solidFill>
                <a:latin typeface="Liberation Mono"/>
                <a:cs typeface="Arial" panose="020B0604020202020204" pitchFamily="34" charset="0"/>
              </a:rPr>
              <a:t>+</a:t>
            </a:r>
            <a:r>
              <a:rPr lang="en-IN" dirty="0">
                <a:latin typeface="Liberation Mono"/>
                <a:cs typeface="Arial" panose="020B0604020202020204" pitchFamily="34" charset="0"/>
              </a:rPr>
              <a:t> commission)</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latin typeface="Liberation Mono"/>
                <a:cs typeface="Arial" panose="020B0604020202020204" pitchFamily="34" charset="0"/>
              </a:rPr>
              <a:t>(ID), </a:t>
            </a:r>
            <a:r>
              <a:rPr lang="en-US" dirty="0">
                <a:solidFill>
                  <a:schemeClr val="tx1">
                    <a:lumMod val="95000"/>
                    <a:lumOff val="5000"/>
                  </a:schemeClr>
                </a:solidFill>
                <a:latin typeface="Liberation Mono"/>
                <a:cs typeface="Arial" panose="020B0604020202020204" pitchFamily="34" charset="0"/>
              </a:rPr>
              <a:t>salary, </a:t>
            </a:r>
            <a:r>
              <a:rPr lang="en-US" dirty="0">
                <a:solidFill>
                  <a:srgbClr val="DD4A68"/>
                </a:solidFill>
                <a:latin typeface="Liberation Mono"/>
              </a:rPr>
              <a:t>LENGTH</a:t>
            </a:r>
            <a:r>
              <a:rPr lang="en-US" dirty="0">
                <a:latin typeface="Liberation Mono"/>
                <a:cs typeface="Arial" panose="020B0604020202020204" pitchFamily="34" charset="0"/>
              </a:rPr>
              <a:t>(salary)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
        <p:nvSpPr>
          <p:cNvPr id="3" name="TextBox 2">
            <a:extLst>
              <a:ext uri="{FF2B5EF4-FFF2-40B4-BE49-F238E27FC236}">
                <a16:creationId xmlns:a16="http://schemas.microsoft.com/office/drawing/2014/main" id="{AF4CF4A5-39D1-2914-FD05-6E0FB06CDAA4}"/>
              </a:ext>
            </a:extLst>
          </p:cNvPr>
          <p:cNvSpPr txBox="1"/>
          <p:nvPr/>
        </p:nvSpPr>
        <p:spPr>
          <a:xfrm>
            <a:off x="173738" y="260648"/>
            <a:ext cx="11826917" cy="1631216"/>
          </a:xfrm>
          <a:prstGeom prst="rect">
            <a:avLst/>
          </a:prstGeom>
          <a:noFill/>
        </p:spPr>
        <p:txBody>
          <a:bodyPr wrap="square">
            <a:spAutoFit/>
          </a:bodyPr>
          <a:lstStyle/>
          <a:p>
            <a:r>
              <a:rPr lang="en-IN" sz="2000" dirty="0">
                <a:latin typeface="Palatino Linotype" panose="02040502050505030304" pitchFamily="18" charset="0"/>
                <a:cs typeface="Arial" panose="020B0604020202020204" pitchFamily="34" charset="0"/>
              </a:rPr>
              <a:t>MySQL Constraints define specific rules to the column(s) data in a database table. While inserting, updating, or deleting the data rows, if the rules of the constraint are not followed, the system will display an error message and the action will be terminated. The SQL Constraints are defined while creating a new table. We can also alter the table and add new SQL Constraints. The MySQL Constraints are mainly used to maintain data integrity.</a:t>
            </a:r>
          </a:p>
        </p:txBody>
      </p:sp>
    </p:spTree>
    <p:extLst>
      <p:ext uri="{BB962C8B-B14F-4D97-AF65-F5344CB8AC3E}">
        <p14:creationId xmlns:p14="http://schemas.microsoft.com/office/powerpoint/2010/main" val="583513494"/>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221599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If a table has a PRIMARY KEY or UNIQUE NOT NULL index that consists of a single column that has an integer type, you can use </a:t>
            </a:r>
            <a:r>
              <a:rPr lang="en-US" dirty="0">
                <a:solidFill>
                  <a:srgbClr val="FD8603"/>
                </a:solidFill>
                <a:latin typeface="Arial" panose="020B0604020202020204" pitchFamily="34" charset="0"/>
                <a:cs typeface="Arial" panose="020B0604020202020204" pitchFamily="34" charset="0"/>
              </a:rPr>
              <a:t>_</a:t>
            </a:r>
            <a:r>
              <a:rPr lang="en-US" b="1" dirty="0">
                <a:solidFill>
                  <a:srgbClr val="FD8603"/>
                </a:solidFill>
                <a:latin typeface="Arial" panose="020B0604020202020204" pitchFamily="34" charset="0"/>
                <a:cs typeface="Arial" panose="020B0604020202020204" pitchFamily="34" charset="0"/>
              </a:rPr>
              <a:t>rowid</a:t>
            </a:r>
            <a:r>
              <a:rPr lang="en-US" dirty="0">
                <a:latin typeface="Arial" panose="020B0604020202020204" pitchFamily="34" charset="0"/>
                <a:cs typeface="Arial" panose="020B0604020202020204" pitchFamily="34" charset="0"/>
              </a:rPr>
              <a:t> to refer to the indexed column in SELECT statements.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71728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71914"/>
            <a:ext cx="11737305" cy="24929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An index can consist of 16 columns, at maximum. Since a PRIMARY KEY constraint automatically adds an index, it can't have more than 16 columns.</a:t>
            </a:r>
            <a:endParaRPr lang="en-IN"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653136"/>
            <a:ext cx="11810107" cy="1938992"/>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a:p>
            <a:pPr>
              <a:lnSpc>
                <a:spcPct val="100000"/>
              </a:lnSpc>
            </a:pPr>
            <a:r>
              <a:rPr lang="en-US" sz="1800" dirty="0">
                <a:solidFill>
                  <a:schemeClr val="tx1"/>
                </a:solidFill>
                <a:latin typeface="Arial" panose="020B0604020202020204" pitchFamily="34" charset="0"/>
                <a:cs typeface="Arial" panose="020B0604020202020204" pitchFamily="34" charset="0"/>
              </a:rPr>
              <a:t>Stability: The value of the primary key should be stable over time and not change frequently.</a:t>
            </a:r>
            <a:endParaRPr lang="en-IN" sz="1800" dirty="0">
              <a:solidFill>
                <a:schemeClr val="tx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707886"/>
          </a:xfrm>
          <a:prstGeom prst="rect">
            <a:avLst/>
          </a:prstGeom>
        </p:spPr>
        <p:txBody>
          <a:bodyPr wrap="square">
            <a:spAutoFit/>
          </a:bodyPr>
          <a:lstStyle/>
          <a:p>
            <a:r>
              <a:rPr lang="en-US" sz="2000" dirty="0">
                <a:latin typeface="Palatino Linotype" panose="02040502050505030304" pitchFamily="18" charset="0"/>
              </a:rPr>
              <a:t>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2958690271"/>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
        <p:nvSpPr>
          <p:cNvPr id="6" name="TextBox 5">
            <a:extLst>
              <a:ext uri="{FF2B5EF4-FFF2-40B4-BE49-F238E27FC236}">
                <a16:creationId xmlns:a16="http://schemas.microsoft.com/office/drawing/2014/main" id="{5F768E62-2BD0-17EA-6D45-34CA257EC614}"/>
              </a:ext>
            </a:extLst>
          </p:cNvPr>
          <p:cNvSpPr txBox="1"/>
          <p:nvPr/>
        </p:nvSpPr>
        <p:spPr>
          <a:xfrm>
            <a:off x="191343" y="5733256"/>
            <a:ext cx="1173730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test</a:t>
            </a:r>
            <a:r>
              <a:rPr lang="en-IN" dirty="0">
                <a:solidFill>
                  <a:schemeClr val="bg1">
                    <a:lumMod val="50000"/>
                  </a:schemeClr>
                </a:solidFill>
                <a:latin typeface="Liberation Mono"/>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a:t>
            </a:r>
            <a:r>
              <a:rPr lang="en-IN" dirty="0">
                <a:latin typeface="Liberation Mono"/>
              </a:rPr>
              <a:t>, 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 c11 </a:t>
            </a:r>
            <a:r>
              <a:rPr lang="en-IN" dirty="0">
                <a:solidFill>
                  <a:srgbClr val="834689"/>
                </a:solidFill>
                <a:latin typeface="Liberation Mono"/>
                <a:cs typeface="Arial" panose="020B0604020202020204" pitchFamily="34" charset="0"/>
              </a:rPr>
              <a:t>INT</a:t>
            </a:r>
            <a:r>
              <a:rPr lang="en-IN" dirty="0">
                <a:latin typeface="Liberation Mono"/>
              </a:rPr>
              <a:t>, 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 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chemeClr val="bg1">
                    <a:lumMod val="50000"/>
                  </a:schemeClr>
                </a:solidFill>
                <a:latin typeface="Liberation Mono"/>
              </a:rPr>
              <a:t>(</a:t>
            </a:r>
            <a:r>
              <a:rPr lang="en-IN" dirty="0">
                <a:latin typeface="Liberation Mono"/>
              </a:rPr>
              <a:t>c1, c2, c3, c4, c5, c6, c7, c8, c9, c10, c11, c12, c13, c14, c15, c16, c17, c18 </a:t>
            </a:r>
            <a:r>
              <a:rPr lang="en-IN" dirty="0">
                <a:solidFill>
                  <a:schemeClr val="bg1">
                    <a:lumMod val="50000"/>
                  </a:schemeClr>
                </a:solidFill>
                <a:latin typeface="Liberation Mono"/>
              </a:rPr>
              <a:t>))</a:t>
            </a:r>
            <a:r>
              <a:rPr lang="en-IN" dirty="0">
                <a:latin typeface="Liberation Mono"/>
              </a:rPr>
              <a:t>; </a:t>
            </a:r>
            <a:r>
              <a:rPr lang="en-IN" dirty="0">
                <a:solidFill>
                  <a:srgbClr val="C00000"/>
                </a:solidFill>
                <a:latin typeface="Liberation Mono"/>
                <a:cs typeface="Arial" panose="020B0604020202020204" pitchFamily="34" charset="0"/>
              </a:rPr>
              <a:t>// error</a:t>
            </a:r>
          </a:p>
        </p:txBody>
      </p:sp>
    </p:spTree>
    <p:extLst>
      <p:ext uri="{BB962C8B-B14F-4D97-AF65-F5344CB8AC3E}">
        <p14:creationId xmlns:p14="http://schemas.microsoft.com/office/powerpoint/2010/main" val="118540358"/>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(po_number)</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(supplier_id)</a:t>
            </a:r>
          </a:p>
          <a:p>
            <a:pPr marL="17780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NOT</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NULL</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255</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 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(customerID , productID, timeID)</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p>
          <a:p>
            <a:pPr marL="273050"/>
            <a:r>
              <a:rPr lang="en-IN" dirty="0">
                <a:latin typeface="Liberation Mono"/>
                <a:cs typeface="Arial" panose="020B0604020202020204" pitchFamily="34" charset="0"/>
              </a:rPr>
              <a:t>   </a:t>
            </a:r>
            <a:r>
              <a:rPr lang="en-IN" dirty="0" err="1">
                <a:latin typeface="Liberation Mono"/>
                <a:cs typeface="Arial" panose="020B0604020202020204" pitchFamily="34" charset="0"/>
              </a:rPr>
              <a:t>orderID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pk_orderID_productID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err="1">
                <a:latin typeface="Liberation Mono"/>
                <a:cs typeface="Arial" panose="020B0604020202020204" pitchFamily="34" charset="0"/>
              </a:rPr>
              <a:t>orderID</a:t>
            </a:r>
            <a:r>
              <a:rPr lang="en-IN" dirty="0">
                <a:latin typeface="Liberation Mono"/>
                <a:cs typeface="Arial" panose="020B0604020202020204" pitchFamily="34" charset="0"/>
              </a:rPr>
              <a:t>, productID)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a:t>
            </a:r>
            <a:r>
              <a:rPr lang="en-IN" dirty="0" err="1">
                <a:latin typeface="Liberation Mono"/>
                <a:cs typeface="Arial" panose="020B0604020202020204" pitchFamily="34" charset="0"/>
              </a:rPr>
              <a:t>orderID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(paymentID , </a:t>
            </a:r>
            <a:r>
              <a:rPr lang="en-IN" dirty="0" err="1">
                <a:latin typeface="Liberation Mono"/>
                <a:cs typeface="Arial" panose="020B0604020202020204" pitchFamily="34" charset="0"/>
              </a:rPr>
              <a:t>orderID</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3" name="TextBox 2">
            <a:extLst>
              <a:ext uri="{FF2B5EF4-FFF2-40B4-BE49-F238E27FC236}">
                <a16:creationId xmlns:a16="http://schemas.microsoft.com/office/drawing/2014/main" id="{7E064F4A-8B07-1276-369B-F27A8390D945}"/>
              </a:ext>
            </a:extLst>
          </p:cNvPr>
          <p:cNvSpPr txBox="1"/>
          <p:nvPr/>
        </p:nvSpPr>
        <p:spPr>
          <a:xfrm>
            <a:off x="6096000" y="2644462"/>
            <a:ext cx="609426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try</a:t>
            </a:r>
            <a:r>
              <a:rPr lang="en-IN" dirty="0">
                <a:latin typeface="Liberation Mono"/>
                <a:cs typeface="Arial" panose="020B0604020202020204" pitchFamily="34" charset="0"/>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 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 </a:t>
            </a:r>
            <a:r>
              <a:rPr lang="en-IN" dirty="0">
                <a:latin typeface="Liberation Mono"/>
              </a:rPr>
              <a:t>,c7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,c11 </a:t>
            </a:r>
            <a:r>
              <a:rPr lang="en-IN" dirty="0">
                <a:solidFill>
                  <a:srgbClr val="834689"/>
                </a:solidFill>
                <a:latin typeface="Liberation Mono"/>
                <a:cs typeface="Arial" panose="020B0604020202020204" pitchFamily="34" charset="0"/>
              </a:rPr>
              <a:t>INT</a:t>
            </a:r>
            <a:r>
              <a:rPr lang="en-IN" dirty="0">
                <a:latin typeface="Liberation Mono"/>
              </a:rPr>
              <a:t>,c12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c21 </a:t>
            </a:r>
            <a:r>
              <a:rPr lang="en-IN" dirty="0">
                <a:solidFill>
                  <a:srgbClr val="834689"/>
                </a:solidFill>
                <a:latin typeface="Liberation Mono"/>
                <a:cs typeface="Arial" panose="020B0604020202020204" pitchFamily="34" charset="0"/>
              </a:rPr>
              <a:t>INT</a:t>
            </a:r>
            <a:r>
              <a:rPr lang="en-IN" dirty="0">
                <a:latin typeface="Liberation Mono"/>
              </a:rPr>
              <a:t>, c22 </a:t>
            </a:r>
            <a:r>
              <a:rPr lang="en-IN" dirty="0">
                <a:solidFill>
                  <a:srgbClr val="834689"/>
                </a:solidFill>
                <a:latin typeface="Liberation Mono"/>
                <a:cs typeface="Arial" panose="020B0604020202020204" pitchFamily="34" charset="0"/>
              </a:rPr>
              <a:t>INT</a:t>
            </a:r>
            <a:r>
              <a:rPr lang="en-IN" dirty="0">
                <a:latin typeface="Liberation Mono"/>
              </a:rPr>
              <a:t>, c23 </a:t>
            </a:r>
            <a:r>
              <a:rPr lang="en-IN" dirty="0">
                <a:solidFill>
                  <a:srgbClr val="834689"/>
                </a:solidFill>
                <a:latin typeface="Liberation Mono"/>
                <a:cs typeface="Arial" panose="020B0604020202020204" pitchFamily="34" charset="0"/>
              </a:rPr>
              <a:t>INT</a:t>
            </a:r>
            <a:r>
              <a:rPr lang="en-IN" dirty="0">
                <a:latin typeface="Liberation Mono"/>
              </a:rPr>
              <a:t>, c24 </a:t>
            </a:r>
            <a:r>
              <a:rPr lang="en-IN" dirty="0">
                <a:solidFill>
                  <a:srgbClr val="834689"/>
                </a:solidFill>
                <a:latin typeface="Liberation Mono"/>
                <a:cs typeface="Arial" panose="020B0604020202020204" pitchFamily="34" charset="0"/>
              </a:rPr>
              <a:t>INT</a:t>
            </a:r>
            <a:r>
              <a:rPr lang="en-IN" dirty="0">
                <a:latin typeface="Liberation Mono"/>
              </a:rPr>
              <a:t>, c25 </a:t>
            </a:r>
            <a:r>
              <a:rPr lang="en-IN" dirty="0">
                <a:solidFill>
                  <a:srgbClr val="834689"/>
                </a:solidFill>
                <a:latin typeface="Liberation Mono"/>
                <a:cs typeface="Arial" panose="020B0604020202020204" pitchFamily="34" charset="0"/>
              </a:rPr>
              <a:t>INT</a:t>
            </a:r>
            <a:r>
              <a:rPr lang="en-IN" dirty="0">
                <a:latin typeface="Liberation Mono"/>
              </a:rPr>
              <a:t>, c26 </a:t>
            </a:r>
            <a:r>
              <a:rPr lang="en-IN" dirty="0">
                <a:solidFill>
                  <a:srgbClr val="834689"/>
                </a:solidFill>
                <a:latin typeface="Liberation Mono"/>
                <a:cs typeface="Arial" panose="020B0604020202020204" pitchFamily="34" charset="0"/>
              </a:rPr>
              <a:t>INT</a:t>
            </a:r>
            <a:r>
              <a:rPr lang="en-IN" dirty="0">
                <a:latin typeface="Liberation Mono"/>
              </a:rPr>
              <a:t>, c27 </a:t>
            </a:r>
            <a:r>
              <a:rPr lang="en-IN" dirty="0">
                <a:solidFill>
                  <a:srgbClr val="834689"/>
                </a:solidFill>
                <a:latin typeface="Liberation Mono"/>
                <a:cs typeface="Arial" panose="020B0604020202020204" pitchFamily="34" charset="0"/>
              </a:rPr>
              <a:t>INT</a:t>
            </a:r>
            <a:r>
              <a:rPr lang="en-IN" dirty="0">
                <a:latin typeface="Liberation Mono"/>
              </a:rPr>
              <a:t>, c28 </a:t>
            </a:r>
            <a:r>
              <a:rPr lang="en-IN" dirty="0">
                <a:solidFill>
                  <a:srgbClr val="834689"/>
                </a:solidFill>
                <a:latin typeface="Liberation Mono"/>
                <a:cs typeface="Arial" panose="020B0604020202020204" pitchFamily="34" charset="0"/>
              </a:rPr>
              <a:t>INT</a:t>
            </a:r>
            <a:r>
              <a:rPr lang="en-IN" dirty="0">
                <a:latin typeface="Liberation Mono"/>
              </a:rPr>
              <a:t>, c29 </a:t>
            </a:r>
            <a:r>
              <a:rPr lang="en-IN" dirty="0">
                <a:solidFill>
                  <a:srgbClr val="834689"/>
                </a:solidFill>
                <a:latin typeface="Liberation Mono"/>
                <a:cs typeface="Arial" panose="020B0604020202020204" pitchFamily="34" charset="0"/>
              </a:rPr>
              <a:t>INT </a:t>
            </a:r>
            <a:r>
              <a:rPr lang="en-IN" dirty="0">
                <a:latin typeface="Liberation Mono"/>
              </a:rPr>
              <a:t>, c30 </a:t>
            </a:r>
            <a:r>
              <a:rPr lang="en-IN" dirty="0">
                <a:solidFill>
                  <a:srgbClr val="834689"/>
                </a:solidFill>
                <a:latin typeface="Liberation Mono"/>
                <a:cs typeface="Arial" panose="020B0604020202020204" pitchFamily="34" charset="0"/>
              </a:rPr>
              <a:t>INT</a:t>
            </a:r>
            <a:r>
              <a:rPr lang="en-IN" dirty="0">
                <a:latin typeface="Liberation Mono"/>
              </a:rPr>
              <a:t>, c31 </a:t>
            </a:r>
            <a:r>
              <a:rPr lang="en-IN" dirty="0">
                <a:solidFill>
                  <a:srgbClr val="834689"/>
                </a:solidFill>
                <a:latin typeface="Liberation Mono"/>
                <a:cs typeface="Arial" panose="020B0604020202020204" pitchFamily="34" charset="0"/>
              </a:rPr>
              <a:t>INT</a:t>
            </a:r>
            <a:r>
              <a:rPr lang="en-IN" dirty="0">
                <a:latin typeface="Liberation Mono"/>
              </a:rPr>
              <a:t>, c32 </a:t>
            </a:r>
            <a:r>
              <a:rPr lang="en-IN" dirty="0">
                <a:solidFill>
                  <a:srgbClr val="834689"/>
                </a:solidFill>
                <a:latin typeface="Liberation Mono"/>
                <a:cs typeface="Arial" panose="020B0604020202020204" pitchFamily="34" charset="0"/>
              </a:rPr>
              <a:t>INT</a:t>
            </a:r>
            <a:r>
              <a:rPr lang="en-IN" dirty="0">
                <a:latin typeface="Liberation Mono"/>
              </a:rPr>
              <a:t>, c33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c1, c2, c3, c4, c5, c6, c7, c8, c9, c10, c11, c12, c13, c14, c15, c16, c17</a:t>
            </a:r>
            <a:r>
              <a:rPr lang="en-IN" dirty="0">
                <a:latin typeface="Liberation Mono"/>
                <a:cs typeface="Arial" panose="020B0604020202020204" pitchFamily="34" charset="0"/>
              </a:rPr>
              <a:t>))</a:t>
            </a:r>
            <a:r>
              <a:rPr lang="en-IN" dirty="0">
                <a:latin typeface="Liberation Mono"/>
              </a:rPr>
              <a:t>;</a:t>
            </a:r>
          </a:p>
        </p:txBody>
      </p:sp>
      <p:sp>
        <p:nvSpPr>
          <p:cNvPr id="6" name="TextBox 5">
            <a:extLst>
              <a:ext uri="{FF2B5EF4-FFF2-40B4-BE49-F238E27FC236}">
                <a16:creationId xmlns:a16="http://schemas.microsoft.com/office/drawing/2014/main" id="{AABEA06F-3E8C-A78E-D03A-FEBB3CFDD208}"/>
              </a:ext>
            </a:extLst>
          </p:cNvPr>
          <p:cNvSpPr txBox="1"/>
          <p:nvPr/>
        </p:nvSpPr>
        <p:spPr>
          <a:xfrm>
            <a:off x="6105306" y="2123913"/>
            <a:ext cx="1085963" cy="369332"/>
          </a:xfrm>
          <a:prstGeom prst="rect">
            <a:avLst/>
          </a:prstGeom>
          <a:noFill/>
        </p:spPr>
        <p:txBody>
          <a:bodyPr wrap="square">
            <a:spAutoFit/>
          </a:bodyPr>
          <a:lstStyle/>
          <a:p>
            <a:r>
              <a:rPr lang="en-IN" dirty="0">
                <a:solidFill>
                  <a:srgbClr val="C00000"/>
                </a:solidFill>
                <a:latin typeface="Liberation Mono"/>
                <a:cs typeface="Arial" panose="020B0604020202020204" pitchFamily="34" charset="0"/>
              </a:rPr>
              <a:t>Try It</a:t>
            </a:r>
            <a:endParaRPr lang="en-IN" dirty="0"/>
          </a:p>
        </p:txBody>
      </p:sp>
    </p:spTree>
    <p:extLst>
      <p:ext uri="{BB962C8B-B14F-4D97-AF65-F5344CB8AC3E}">
        <p14:creationId xmlns:p14="http://schemas.microsoft.com/office/powerpoint/2010/main" val="31328248"/>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dirty="0">
                <a:latin typeface="Liberation Mono"/>
                <a:cs typeface="Arial" panose="020B0604020202020204" pitchFamily="34" charset="0"/>
              </a:rPr>
              <a:t>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1967690939"/>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dirty="0">
                <a:latin typeface="Liberation Mono"/>
                <a:cs typeface="Arial" panose="020B0604020202020204" pitchFamily="34" charset="0"/>
              </a:rPr>
              <a:t>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2180589065"/>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(phone)</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3613791111"/>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3452037647"/>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Tree>
    <p:extLst>
      <p:ext uri="{BB962C8B-B14F-4D97-AF65-F5344CB8AC3E}">
        <p14:creationId xmlns:p14="http://schemas.microsoft.com/office/powerpoint/2010/main" val="3953992605"/>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(email)</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
        <p:nvSpPr>
          <p:cNvPr id="11" name="TextBox 10">
            <a:extLst>
              <a:ext uri="{FF2B5EF4-FFF2-40B4-BE49-F238E27FC236}">
                <a16:creationId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
        <p:nvSpPr>
          <p:cNvPr id="3" name="TextBox 2">
            <a:extLst>
              <a:ext uri="{FF2B5EF4-FFF2-40B4-BE49-F238E27FC236}">
                <a16:creationId xmlns:a16="http://schemas.microsoft.com/office/drawing/2014/main" id="{33E3F1DE-E5BD-4854-5380-B980BD9E8938}"/>
              </a:ext>
            </a:extLst>
          </p:cNvPr>
          <p:cNvSpPr txBox="1"/>
          <p:nvPr/>
        </p:nvSpPr>
        <p:spPr>
          <a:xfrm>
            <a:off x="767408" y="332656"/>
            <a:ext cx="9865096" cy="1107996"/>
          </a:xfrm>
          <a:prstGeom prst="rect">
            <a:avLst/>
          </a:prstGeom>
          <a:noFill/>
        </p:spPr>
        <p:txBody>
          <a:bodyPr wrap="square">
            <a:spAutoFit/>
          </a:bodyPr>
          <a:lstStyle/>
          <a:p>
            <a:r>
              <a:rPr lang="en-US" sz="2000" b="0" i="0" dirty="0">
                <a:solidFill>
                  <a:srgbClr val="999999"/>
                </a:solidFill>
                <a:effectLst/>
                <a:latin typeface="Liberation Mono"/>
              </a:rPr>
              <a:t>[</a:t>
            </a:r>
            <a:r>
              <a:rPr lang="en-US" sz="2000" b="0" i="0" dirty="0">
                <a:solidFill>
                  <a:srgbClr val="0077AA"/>
                </a:solidFill>
                <a:effectLst/>
                <a:latin typeface="Liberation Mono"/>
              </a:rPr>
              <a:t>CONSTRAINT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symbol</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FOREIGN</a:t>
            </a:r>
            <a:r>
              <a:rPr lang="en-US" sz="2000" b="0" i="0" dirty="0">
                <a:solidFill>
                  <a:srgbClr val="000000"/>
                </a:solidFill>
                <a:effectLst/>
                <a:latin typeface="Liberation Mono"/>
              </a:rPr>
              <a:t> </a:t>
            </a:r>
            <a:r>
              <a:rPr lang="en-US" sz="2000" b="0" i="0" dirty="0">
                <a:solidFill>
                  <a:srgbClr val="0077AA"/>
                </a:solidFill>
                <a:effectLst/>
                <a:latin typeface="Liberation Mono"/>
              </a:rPr>
              <a:t>KEY</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REFERENCES</a:t>
            </a:r>
            <a:r>
              <a:rPr lang="en-US" sz="2000" b="0" i="0" dirty="0">
                <a:solidFill>
                  <a:srgbClr val="000000"/>
                </a:solidFill>
                <a:effectLst/>
                <a:latin typeface="Liberation Mono"/>
              </a:rPr>
              <a:t> </a:t>
            </a:r>
            <a:r>
              <a:rPr lang="en-US" sz="2000" b="0" i="1" dirty="0">
                <a:solidFill>
                  <a:srgbClr val="000000"/>
                </a:solidFill>
                <a:effectLst/>
                <a:latin typeface="Liberation Mono"/>
              </a:rPr>
              <a:t>tbl_name</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r>
              <a:rPr lang="en-US" sz="2000" b="0" i="0" dirty="0">
                <a:solidFill>
                  <a:srgbClr val="999999"/>
                </a:solidFill>
                <a:effectLst/>
                <a:latin typeface="Liberation Mono"/>
              </a:rPr>
              <a:t>)</a:t>
            </a:r>
          </a:p>
          <a:p>
            <a:endParaRPr lang="en-US" sz="600" dirty="0">
              <a:solidFill>
                <a:srgbClr val="999999"/>
              </a:solidFill>
              <a:latin typeface="Liberation Mono"/>
            </a:endParaRPr>
          </a:p>
          <a:p>
            <a:r>
              <a:rPr lang="en-US" sz="2000" b="0" i="0" dirty="0">
                <a:solidFill>
                  <a:srgbClr val="999999"/>
                </a:solidFill>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r>
              <a:rPr lang="en-US" sz="2000" b="0" i="0" dirty="0">
                <a:solidFill>
                  <a:srgbClr val="999999"/>
                </a:solidFill>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solidFill>
                  <a:srgbClr val="999999"/>
                </a:solidFill>
                <a:effectLst/>
                <a:latin typeface="Liberation Mono"/>
              </a:rPr>
              <a:t>]</a:t>
            </a:r>
            <a:endParaRPr lang="en-IN" sz="2000" dirty="0"/>
          </a:p>
        </p:txBody>
      </p:sp>
    </p:spTree>
    <p:extLst>
      <p:ext uri="{BB962C8B-B14F-4D97-AF65-F5344CB8AC3E}">
        <p14:creationId xmlns:p14="http://schemas.microsoft.com/office/powerpoint/2010/main" val="758266435"/>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052736"/>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constraint_name</a:t>
            </a:r>
          </a:p>
        </p:txBody>
      </p:sp>
    </p:spTree>
    <p:extLst>
      <p:ext uri="{BB962C8B-B14F-4D97-AF65-F5344CB8AC3E}">
        <p14:creationId xmlns:p14="http://schemas.microsoft.com/office/powerpoint/2010/main" val="3717166147"/>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125868"/>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446550"/>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buFont typeface="Arial" panose="020B0604020202020204" pitchFamily="34" charset="0"/>
              <a:buChar char="•"/>
            </a:pPr>
            <a:endParaRPr lang="en-IN" sz="8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CASCADE</a:t>
            </a:r>
            <a:r>
              <a:rPr lang="en-IN" dirty="0">
                <a:latin typeface="Arial" panose="020B0604020202020204" pitchFamily="34" charset="0"/>
                <a:cs typeface="Arial" panose="020B0604020202020204" pitchFamily="34" charset="0"/>
              </a:rPr>
              <a:t>: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SET 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359696" y="2420888"/>
            <a:ext cx="8712968"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 ON UPDATE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292061" y="4697449"/>
            <a:ext cx="87129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 ON UPDATE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227576524"/>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A67F59"/>
                </a:solidFill>
                <a:latin typeface="Liberation Mono"/>
              </a:rPr>
              <a:t>&gt;</a:t>
            </a:r>
            <a:r>
              <a:rPr lang="en-IN" dirty="0">
                <a:latin typeface="Liberation Mono"/>
                <a:cs typeface="Arial" panose="020B0604020202020204" pitchFamily="34" charset="0"/>
              </a:rPr>
              <a: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a:t>
            </a:r>
            <a:r>
              <a:rPr lang="en-IN" dirty="0">
                <a:solidFill>
                  <a:srgbClr val="A67F59"/>
                </a:solidFill>
                <a:latin typeface="Liberation Mono"/>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BEA6FD-C7C9-4336-B128-C08EADD4485D}"/>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535193668"/>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263836254"/>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870355308"/>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 </a:t>
            </a:r>
            <a:r>
              <a:rPr lang="en-IN" sz="2000" dirty="0">
                <a:solidFill>
                  <a:srgbClr val="0077AA"/>
                </a:solidFill>
                <a:latin typeface="Liberation Mono"/>
                <a:ea typeface="Verdana" panose="020B0604030504040204" pitchFamily="34" charset="0"/>
              </a:rPr>
              <a:t>CHECK </a:t>
            </a:r>
            <a:r>
              <a:rPr lang="en-IN" sz="2000" dirty="0">
                <a:latin typeface="Liberation Mono"/>
                <a:ea typeface="Verdana" panose="020B0604030504040204" pitchFamily="34" charset="0"/>
                <a:cs typeface="Arial" panose="020B0604020202020204" pitchFamily="34" charset="0"/>
              </a:rPr>
              <a:t>| </a:t>
            </a:r>
            <a:r>
              <a:rPr lang="en-IN" sz="2000">
                <a:solidFill>
                  <a:srgbClr val="0077AA"/>
                </a:solidFill>
                <a:latin typeface="Liberation Mono"/>
                <a:ea typeface="Verdana" panose="020B0604030504040204" pitchFamily="34" charset="0"/>
              </a:rPr>
              <a:t>CONSTRAINT</a:t>
            </a:r>
            <a:r>
              <a:rPr lang="en-IN" sz="2000">
                <a:latin typeface="Liberation Mono"/>
                <a:ea typeface="Verdana" panose="020B0604030504040204" pitchFamily="34" charset="0"/>
                <a:cs typeface="Arial" panose="020B0604020202020204" pitchFamily="34" charset="0"/>
              </a:rPr>
              <a:t> } </a:t>
            </a:r>
            <a:r>
              <a:rPr lang="en-IN" sz="2000" dirty="0">
                <a:latin typeface="Liberation Mono"/>
                <a:ea typeface="Verdana" panose="020B0604030504040204" pitchFamily="34" charset="0"/>
                <a:cs typeface="Arial" panose="020B0604020202020204" pitchFamily="34" charset="0"/>
              </a:rPr>
              <a:t>constraint_name</a:t>
            </a:r>
          </a:p>
        </p:txBody>
      </p:sp>
    </p:spTree>
    <p:extLst>
      <p:ext uri="{BB962C8B-B14F-4D97-AF65-F5344CB8AC3E}">
        <p14:creationId xmlns:p14="http://schemas.microsoft.com/office/powerpoint/2010/main" val="261426395"/>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807967"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807968"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646331"/>
          </a:xfrm>
          <a:prstGeom prst="rect">
            <a:avLst/>
          </a:prstGeom>
        </p:spPr>
        <p:txBody>
          <a:bodyPr wrap="squar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table_name</a:t>
            </a:r>
          </a:p>
          <a:p>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 </a:t>
            </a:r>
            <a:r>
              <a:rPr lang="en-IN" dirty="0">
                <a:solidFill>
                  <a:srgbClr val="0077AA"/>
                </a:solidFill>
                <a:latin typeface="Liberation Mono"/>
              </a:rPr>
              <a:t>CHECK </a:t>
            </a:r>
            <a:r>
              <a:rPr lang="en-IN" dirty="0">
                <a:latin typeface="Liberation Mono"/>
                <a:cs typeface="Arial" panose="020B0604020202020204" pitchFamily="34" charset="0"/>
              </a:rPr>
              <a:t>| </a:t>
            </a:r>
            <a:r>
              <a:rPr lang="en-IN" dirty="0">
                <a:solidFill>
                  <a:srgbClr val="0077AA"/>
                </a:solidFill>
                <a:latin typeface="Liberation Mono"/>
              </a:rPr>
              <a:t>CONSTRAINT</a:t>
            </a:r>
            <a:r>
              <a:rPr lang="en-IN" dirty="0">
                <a:latin typeface="Liberation Mono"/>
                <a:cs typeface="Arial" panose="020B0604020202020204" pitchFamily="34" charset="0"/>
              </a:rPr>
              <a:t> } constraint_name</a:t>
            </a:r>
          </a:p>
        </p:txBody>
      </p:sp>
    </p:spTree>
    <p:extLst>
      <p:ext uri="{BB962C8B-B14F-4D97-AF65-F5344CB8AC3E}">
        <p14:creationId xmlns:p14="http://schemas.microsoft.com/office/powerpoint/2010/main" val="19559041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itchFamily="34" charset="0"/>
              </a:rPr>
              <a:t> </a:t>
            </a:r>
            <a:r>
              <a:rPr lang="en-US" dirty="0">
                <a:solidFill>
                  <a:srgbClr val="0077AA"/>
                </a:solidFill>
                <a:latin typeface="Liberation Mono"/>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(a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,b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b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&lt;=</a:t>
            </a:r>
            <a:r>
              <a:rPr lang="en-US" dirty="0">
                <a:latin typeface="Liberation Mono"/>
                <a:cs typeface="Arial" pitchFamily="34" charset="0"/>
              </a:rPr>
              <a:t> </a:t>
            </a:r>
            <a:r>
              <a:rPr lang="en-US" dirty="0">
                <a:solidFill>
                  <a:srgbClr val="990055"/>
                </a:solidFill>
                <a:latin typeface="Liberation Mono"/>
              </a:rPr>
              <a:t>10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513782"/>
            <a:ext cx="841152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957662238"/>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11594082" cy="258532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change the position of columns in table structure. </a:t>
            </a:r>
            <a:r>
              <a:rPr lang="en-US" dirty="0">
                <a:solidFill>
                  <a:srgbClr val="00B050"/>
                </a:solidFill>
                <a:latin typeface="Arial" panose="020B0604020202020204" pitchFamily="34" charset="0"/>
                <a:cs typeface="Arial" panose="020B0604020202020204" pitchFamily="34" charset="0"/>
              </a:rPr>
              <a:t>If not, then what? </a:t>
            </a:r>
            <a:r>
              <a:rPr lang="en-US">
                <a:solidFill>
                  <a:srgbClr val="00B050"/>
                </a:solidFill>
                <a:latin typeface="Arial" panose="020B0604020202020204" pitchFamily="34" charset="0"/>
                <a:cs typeface="Arial" panose="020B0604020202020204" pitchFamily="34" charset="0"/>
              </a:rPr>
              <a:t>create a new </a:t>
            </a:r>
            <a:r>
              <a:rPr lang="en-US" dirty="0">
                <a:solidFill>
                  <a:srgbClr val="00B050"/>
                </a:solidFill>
                <a:latin typeface="Arial" panose="020B0604020202020204" pitchFamily="34" charset="0"/>
                <a:cs typeface="Arial" panose="020B0604020202020204" pitchFamily="34" charset="0"/>
              </a:rPr>
              <a:t>table with SELECT statement.</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5284725"/>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632311"/>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 [, alter_specification]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 COLUMN </a:t>
            </a:r>
            <a:r>
              <a:rPr lang="en-US" sz="2000" b="0" i="1" dirty="0">
                <a:solidFill>
                  <a:srgbClr val="000000"/>
                </a:solidFill>
                <a:effectLst/>
                <a:latin typeface="Liberation Mono"/>
              </a:rPr>
              <a:t>old_col_name</a:t>
            </a:r>
            <a:r>
              <a:rPr lang="en-US" sz="2000" b="0" i="0" dirty="0">
                <a:solidFill>
                  <a:srgbClr val="000000"/>
                </a:solidFill>
                <a:effectLst/>
                <a:latin typeface="Liberation Mono"/>
              </a:rPr>
              <a:t> </a:t>
            </a:r>
            <a:r>
              <a:rPr lang="en-US" sz="2000" b="0" i="0" dirty="0">
                <a:solidFill>
                  <a:srgbClr val="0077AA"/>
                </a:solidFill>
                <a:effectLst/>
                <a:latin typeface="Liberation Mono"/>
              </a:rPr>
              <a:t>TO</a:t>
            </a:r>
            <a:r>
              <a:rPr lang="en-US" sz="2000" b="0" i="0" dirty="0">
                <a:solidFill>
                  <a:srgbClr val="000000"/>
                </a:solidFill>
                <a:effectLst/>
                <a:latin typeface="Liberation Mono"/>
              </a:rPr>
              <a:t> </a:t>
            </a:r>
            <a:r>
              <a:rPr lang="en-US" sz="2000" b="0" i="1" dirty="0">
                <a:solidFill>
                  <a:srgbClr val="000000"/>
                </a:solidFill>
                <a:effectLst/>
                <a:latin typeface="Liberation Mono"/>
              </a:rPr>
              <a:t>new_col_name</a:t>
            </a:r>
            <a:endParaRPr lang="en-IN" sz="2000" i="1" dirty="0">
              <a:solidFill>
                <a:srgbClr val="000000"/>
              </a:solidFill>
              <a:latin typeface="Liberation Mono"/>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COLUMN</a:t>
            </a:r>
            <a:r>
              <a:rPr lang="en-IN" sz="2000" dirty="0">
                <a:solidFill>
                  <a:schemeClr val="tx1">
                    <a:lumMod val="95000"/>
                    <a:lumOff val="5000"/>
                  </a:schemeClr>
                </a:solidFill>
                <a:latin typeface="Liberation Mono"/>
                <a:cs typeface="Arial" panose="020B0604020202020204" pitchFamily="34" charset="0"/>
              </a:rPr>
              <a:t> old_col_name TO new_col_name</a:t>
            </a:r>
          </a:p>
        </p:txBody>
      </p:sp>
    </p:spTree>
    <p:extLst>
      <p:ext uri="{BB962C8B-B14F-4D97-AF65-F5344CB8AC3E}">
        <p14:creationId xmlns:p14="http://schemas.microsoft.com/office/powerpoint/2010/main" val="7834435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rename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RENAME COLUMN</a:t>
            </a:r>
            <a:r>
              <a:rPr lang="en-US" dirty="0">
                <a:solidFill>
                  <a:schemeClr val="tx1">
                    <a:lumMod val="95000"/>
                    <a:lumOff val="5000"/>
                  </a:schemeClr>
                </a:solidFill>
                <a:latin typeface="Liberation Mono"/>
                <a:cs typeface="Arial" panose="020B0604020202020204" pitchFamily="34" charset="0"/>
              </a:rPr>
              <a:t> year </a:t>
            </a:r>
            <a:r>
              <a:rPr lang="en-US" dirty="0">
                <a:solidFill>
                  <a:srgbClr val="0077AA"/>
                </a:solidFill>
                <a:latin typeface="Liberation Mono"/>
                <a:cs typeface="Arial" panose="020B0604020202020204" pitchFamily="34" charset="0"/>
              </a:rPr>
              <a:t>TO</a:t>
            </a:r>
            <a:r>
              <a:rPr lang="en-US" dirty="0">
                <a:solidFill>
                  <a:schemeClr val="tx1">
                    <a:lumMod val="95000"/>
                    <a:lumOff val="5000"/>
                  </a:schemeClr>
                </a:solidFill>
                <a:latin typeface="Liberation Mono"/>
                <a:cs typeface="Arial" panose="020B0604020202020204" pitchFamily="34" charset="0"/>
              </a:rPr>
              <a:t> model_year </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358043003"/>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pPr marL="952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col_name</a:t>
            </a:r>
          </a:p>
        </p:txBody>
      </p:sp>
    </p:spTree>
    <p:extLst>
      <p:ext uri="{BB962C8B-B14F-4D97-AF65-F5344CB8AC3E}">
        <p14:creationId xmlns:p14="http://schemas.microsoft.com/office/powerpoint/2010/main" val="111771862"/>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1165391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removed/dropped.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it is desired to delete only the records but to leave the table definition for future use, then the </a:t>
            </a:r>
            <a:r>
              <a:rPr lang="en-US" b="1" i="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command should be used instead of </a:t>
            </a:r>
            <a:r>
              <a:rPr lang="en-US" b="1" i="1" dirty="0">
                <a:latin typeface="Arial" panose="020B0604020202020204" pitchFamily="34" charset="0"/>
                <a:cs typeface="Arial" panose="020B0604020202020204" pitchFamily="34" charset="0"/>
              </a:rPr>
              <a:t>DROP TABLE</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86428B25-F35A-4167-BD6E-227051F91E2B}"/>
              </a:ext>
            </a:extLst>
          </p:cNvPr>
          <p:cNvSpPr/>
          <p:nvPr/>
        </p:nvSpPr>
        <p:spPr>
          <a:xfrm>
            <a:off x="329600" y="4077348"/>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334566" y="1743194"/>
            <a:ext cx="11522868" cy="4770537"/>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An attribute domain specifies the data type, format</a:t>
            </a:r>
            <a:r>
              <a:rPr lang="en-US">
                <a:solidFill>
                  <a:schemeClr val="tx1">
                    <a:lumMod val="85000"/>
                    <a:lumOff val="15000"/>
                  </a:schemeClr>
                </a:solidFill>
                <a:latin typeface="Palatino Linotype" panose="02040502050505030304" pitchFamily="18" charset="0"/>
              </a:rPr>
              <a:t>, constraints </a:t>
            </a:r>
            <a:r>
              <a:rPr lang="en-US" dirty="0">
                <a:solidFill>
                  <a:schemeClr val="tx1">
                    <a:lumMod val="85000"/>
                    <a:lumOff val="15000"/>
                  </a:schemeClr>
                </a:solidFill>
                <a:latin typeface="Palatino Linotype" panose="02040502050505030304" pitchFamily="18" charset="0"/>
              </a:rPr>
              <a:t>of a column, and defines the range of values that are valid for that column.</a:t>
            </a:r>
            <a:endParaRPr lang="en-US" dirty="0">
              <a:latin typeface="Palatino Linotype" panose="02040502050505030304" pitchFamily="18" charset="0"/>
            </a:endParaRPr>
          </a:p>
          <a:p>
            <a:pPr algn="just"/>
            <a:endParaRPr lang="en-US" dirty="0">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bg1"/>
                </a:solidFill>
                <a:latin typeface="Palatino Linotype" panose="02040502050505030304" pitchFamily="18" charset="0"/>
              </a:rPr>
              <a:t>Relation</a:t>
            </a:r>
            <a:r>
              <a:rPr lang="en-US" dirty="0">
                <a:solidFill>
                  <a:schemeClr val="bg1"/>
                </a:solidFill>
                <a:latin typeface="Palatino Linotype" panose="02040502050505030304" pitchFamily="18" charset="0"/>
              </a:rPr>
              <a:t> </a:t>
            </a:r>
            <a:r>
              <a:rPr lang="en-US" b="1" dirty="0">
                <a:solidFill>
                  <a:schemeClr val="bg1"/>
                </a:solidFill>
                <a:latin typeface="Palatino Linotype" panose="02040502050505030304" pitchFamily="18" charset="0"/>
              </a:rPr>
              <a:t>key</a:t>
            </a:r>
            <a:r>
              <a:rPr lang="en-US" dirty="0">
                <a:solidFill>
                  <a:schemeClr val="bg1"/>
                </a:solidFill>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58924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767408" y="4005064"/>
            <a:ext cx="8784976" cy="646331"/>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student(prn, name, address, phone, DoB, age, hobby, email</a:t>
            </a:r>
            <a:r>
              <a:rPr lang="en-US" b="1">
                <a:latin typeface="Palatino Linotype" panose="02040502050505030304" pitchFamily="18" charset="0"/>
              </a:rPr>
              <a:t>, status) </a:t>
            </a:r>
            <a:r>
              <a:rPr lang="en-US" dirty="0">
                <a:latin typeface="Palatino Linotype" panose="02040502050505030304" pitchFamily="18" charset="0"/>
              </a:rPr>
              <a:t>is relation schema for student relation.</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
        <p:nvSpPr>
          <p:cNvPr id="3" name="TextBox 2">
            <a:extLst>
              <a:ext uri="{FF2B5EF4-FFF2-40B4-BE49-F238E27FC236}">
                <a16:creationId xmlns:a16="http://schemas.microsoft.com/office/drawing/2014/main" id="{F635C33E-77E3-514E-4FDF-65802D53D236}"/>
              </a:ext>
            </a:extLst>
          </p:cNvPr>
          <p:cNvSpPr txBox="1"/>
          <p:nvPr/>
        </p:nvSpPr>
        <p:spPr>
          <a:xfrm>
            <a:off x="295596" y="5733256"/>
            <a:ext cx="11486199" cy="1046440"/>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4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i="0" dirty="0">
                <a:solidFill>
                  <a:srgbClr val="374151"/>
                </a:solidFill>
                <a:effectLst/>
                <a:latin typeface="Palatino Linotype" panose="02040502050505030304" pitchFamily="18" charset="0"/>
              </a:rPr>
              <a:t>In database management systems, </a:t>
            </a:r>
            <a:r>
              <a:rPr lang="en-US" b="1" i="0" dirty="0">
                <a:solidFill>
                  <a:srgbClr val="374151"/>
                </a:solidFill>
                <a:effectLst/>
                <a:latin typeface="Palatino Linotype" panose="02040502050505030304" pitchFamily="18" charset="0"/>
              </a:rPr>
              <a:t>NULL</a:t>
            </a:r>
            <a:r>
              <a:rPr lang="en-US" i="0" dirty="0">
                <a:solidFill>
                  <a:srgbClr val="374151"/>
                </a:solidFill>
                <a:effectLst/>
                <a:latin typeface="Palatino Linotype" panose="02040502050505030304" pitchFamily="18" charset="0"/>
              </a:rPr>
              <a:t> is used to </a:t>
            </a:r>
            <a:r>
              <a:rPr lang="en-US" i="0" dirty="0">
                <a:solidFill>
                  <a:srgbClr val="FF0000"/>
                </a:solidFill>
                <a:effectLst/>
                <a:latin typeface="Palatino Linotype" panose="02040502050505030304" pitchFamily="18" charset="0"/>
              </a:rPr>
              <a:t>represent</a:t>
            </a:r>
            <a:r>
              <a:rPr lang="en-US" i="0" dirty="0">
                <a:solidFill>
                  <a:srgbClr val="374151"/>
                </a:solidFill>
                <a:effectLst/>
                <a:latin typeface="Palatino Linotype" panose="02040502050505030304" pitchFamily="18" charset="0"/>
              </a:rPr>
              <a:t> </a:t>
            </a:r>
            <a:r>
              <a:rPr lang="en-US" b="1" i="0" dirty="0">
                <a:solidFill>
                  <a:srgbClr val="374151"/>
                </a:solidFill>
                <a:effectLst/>
                <a:latin typeface="Palatino Linotype" panose="02040502050505030304" pitchFamily="18" charset="0"/>
              </a:rPr>
              <a:t>MISSING</a:t>
            </a:r>
            <a:r>
              <a:rPr lang="en-US" i="0" dirty="0">
                <a:solidFill>
                  <a:srgbClr val="374151"/>
                </a:solidFill>
                <a:effectLst/>
                <a:latin typeface="Palatino Linotype" panose="02040502050505030304" pitchFamily="18" charset="0"/>
              </a:rPr>
              <a:t> or </a:t>
            </a:r>
            <a:r>
              <a:rPr lang="en-US" b="1" i="0" dirty="0">
                <a:solidFill>
                  <a:srgbClr val="374151"/>
                </a:solidFill>
                <a:effectLst/>
                <a:latin typeface="Palatino Linotype" panose="02040502050505030304" pitchFamily="18" charset="0"/>
              </a:rPr>
              <a:t>UNKNOWN</a:t>
            </a:r>
            <a:r>
              <a:rPr lang="en-US" i="0" dirty="0">
                <a:solidFill>
                  <a:srgbClr val="374151"/>
                </a:solidFill>
                <a:effectLst/>
                <a:latin typeface="Palatino Linotype" panose="02040502050505030304" pitchFamily="18" charset="0"/>
              </a:rPr>
              <a:t> data in a table column. </a:t>
            </a:r>
            <a:endParaRPr lang="en-IN" dirty="0">
              <a:latin typeface="Palatino Linotype" panose="02040502050505030304" pitchFamily="18" charset="0"/>
            </a:endParaRPr>
          </a:p>
        </p:txBody>
      </p:sp>
    </p:spTree>
    <p:extLst>
      <p:ext uri="{BB962C8B-B14F-4D97-AF65-F5344CB8AC3E}">
        <p14:creationId xmlns:p14="http://schemas.microsoft.com/office/powerpoint/2010/main" val="3858362783"/>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memory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memory;</a:t>
            </a:r>
          </a:p>
        </p:txBody>
      </p:sp>
      <p:sp>
        <p:nvSpPr>
          <p:cNvPr id="9" name="TextBox 8">
            <a:extLst>
              <a:ext uri="{FF2B5EF4-FFF2-40B4-BE49-F238E27FC236}">
                <a16:creationId xmlns:a16="http://schemas.microsoft.com/office/drawing/2014/main" id="{A3121744-74F9-4F8A-881D-2AFB67498824}"/>
              </a:ext>
            </a:extLst>
          </p:cNvPr>
          <p:cNvSpPr txBox="1"/>
          <p:nvPr/>
        </p:nvSpPr>
        <p:spPr>
          <a:xfrm>
            <a:off x="479376" y="1329730"/>
            <a:ext cx="11233248" cy="429668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Liberation Mono"/>
              </a:rPr>
              <a:t>storage engine </a:t>
            </a:r>
            <a:r>
              <a:rPr lang="en-IN" sz="2000" dirty="0">
                <a:solidFill>
                  <a:schemeClr val="bg2">
                    <a:lumMod val="25000"/>
                  </a:schemeClr>
                </a:solidFill>
                <a:latin typeface="Liberation Mono"/>
              </a:rPr>
              <a:t>tables are visible to another client/user.</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p>
          <a:p>
            <a:pPr marL="342900" indent="-342900" algn="just">
              <a:buFont typeface="Arial" panose="020B0604020202020204" pitchFamily="34" charset="0"/>
              <a:buChar char="•"/>
            </a:pPr>
            <a:r>
              <a:rPr lang="en-US" sz="2000" dirty="0">
                <a:solidFill>
                  <a:schemeClr val="bg2">
                    <a:lumMod val="25000"/>
                  </a:schemeClr>
                </a:solidFill>
                <a:latin typeface="Liberation Mono"/>
              </a:rPr>
              <a:t>Provides in-memory tables, formerly known as HEAP.</a:t>
            </a:r>
          </a:p>
          <a:p>
            <a:pPr marL="342900" indent="-342900" algn="just">
              <a:buFont typeface="Arial" panose="020B0604020202020204" pitchFamily="34" charset="0"/>
              <a:buChar char="•"/>
            </a:pPr>
            <a:r>
              <a:rPr lang="en-US" sz="2000" dirty="0">
                <a:solidFill>
                  <a:schemeClr val="bg2">
                    <a:lumMod val="25000"/>
                  </a:schemeClr>
                </a:solidFill>
                <a:latin typeface="Liberation Mono"/>
              </a:rPr>
              <a:t>It sores all data in RAM for faster access than storing data on disks.</a:t>
            </a:r>
          </a:p>
          <a:p>
            <a:pPr marL="342900" indent="-342900" algn="just">
              <a:buFont typeface="Arial" panose="020B0604020202020204" pitchFamily="34" charset="0"/>
              <a:buChar char="•"/>
            </a:pPr>
            <a:r>
              <a:rPr lang="en-US" sz="2000" dirty="0">
                <a:solidFill>
                  <a:schemeClr val="bg2">
                    <a:lumMod val="25000"/>
                  </a:schemeClr>
                </a:solidFill>
                <a:latin typeface="Liberation Mono"/>
              </a:rPr>
              <a:t>Operations involving non-critical data such as session management or caching.</a:t>
            </a:r>
          </a:p>
          <a:p>
            <a:pPr marL="342900" indent="-342900" algn="just">
              <a:buFont typeface="Arial" panose="020B0604020202020204" pitchFamily="34" charset="0"/>
              <a:buChar char="•"/>
            </a:pPr>
            <a:endParaRPr lang="en-US" sz="2000" dirty="0">
              <a:solidFill>
                <a:schemeClr val="bg2">
                  <a:lumMod val="25000"/>
                </a:schemeClr>
              </a:solidFill>
              <a:latin typeface="Liberation Mono"/>
            </a:endParaRPr>
          </a:p>
          <a:p>
            <a:pPr algn="just"/>
            <a:endParaRPr lang="en-IN" sz="800" dirty="0">
              <a:solidFill>
                <a:srgbClr val="4BACC6"/>
              </a:solidFill>
              <a:latin typeface="Liberation Mono"/>
            </a:endParaRPr>
          </a:p>
          <a:p>
            <a:pPr algn="just">
              <a:lnSpc>
                <a:spcPct val="150000"/>
              </a:lnSpc>
            </a:pPr>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marL="285750" indent="-285750" algn="just">
              <a:lnSpc>
                <a:spcPct val="150000"/>
              </a:lnSpc>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solidFill>
                  <a:srgbClr val="999999"/>
                </a:solidFill>
                <a:latin typeface="Liberation Mono"/>
              </a:rPr>
              <a:t>)</a:t>
            </a:r>
            <a:r>
              <a:rPr lang="en-IN" dirty="0">
                <a:latin typeface="Liberation Mono"/>
              </a:rPr>
              <a:t>;</a:t>
            </a:r>
          </a:p>
          <a:p>
            <a:pPr marL="285750" indent="-285750" algn="just">
              <a:lnSpc>
                <a:spcPct val="150000"/>
              </a:lnSpc>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lnSpc>
                <a:spcPct val="150000"/>
              </a:lnSpc>
            </a:pPr>
            <a:r>
              <a:rPr lang="en-US" b="0" i="0" dirty="0">
                <a:solidFill>
                  <a:srgbClr val="00B050"/>
                </a:solidFill>
                <a:effectLst/>
                <a:latin typeface="Liberation Mono"/>
              </a:rPr>
              <a:t>      </a:t>
            </a:r>
            <a:r>
              <a:rPr lang="en-US" sz="2400" dirty="0">
                <a:solidFill>
                  <a:srgbClr val="669900"/>
                </a:solidFill>
                <a:latin typeface="Liberation Mono"/>
              </a:rPr>
              <a:t>re-start mysql server.</a:t>
            </a:r>
            <a:endParaRPr lang="en-IN" sz="2400" dirty="0">
              <a:solidFill>
                <a:srgbClr val="669900"/>
              </a:solidFill>
              <a:latin typeface="Liberation Mono"/>
            </a:endParaRPr>
          </a:p>
          <a:p>
            <a:pPr marL="285750" indent="-285750" algn="just">
              <a:lnSpc>
                <a:spcPct val="150000"/>
              </a:lnSpc>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Tree>
    <p:extLst>
      <p:ext uri="{BB962C8B-B14F-4D97-AF65-F5344CB8AC3E}">
        <p14:creationId xmlns:p14="http://schemas.microsoft.com/office/powerpoint/2010/main" val="848555043"/>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E15A2F8E-F83D-4F0E-A506-08A8364AA746}"/>
              </a:ext>
            </a:extLst>
          </p:cNvPr>
          <p:cNvSpPr txBox="1"/>
          <p:nvPr/>
        </p:nvSpPr>
        <p:spPr>
          <a:xfrm>
            <a:off x="335360" y="1328400"/>
            <a:ext cx="11521280" cy="446276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text/csv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AUTO_INCREMENT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PRIMARY KEY and UNIQUE KEY constraints.</a:t>
            </a:r>
          </a:p>
          <a:p>
            <a:pPr marL="342900" indent="-342900" algn="just">
              <a:buFont typeface="Arial" panose="020B0604020202020204" pitchFamily="34" charset="0"/>
              <a:buChar char="•"/>
            </a:pPr>
            <a:r>
              <a:rPr lang="en-US" sz="2000" dirty="0">
                <a:solidFill>
                  <a:schemeClr val="bg2">
                    <a:lumMod val="25000"/>
                  </a:schemeClr>
                </a:solidFill>
                <a:latin typeface="Liberation Mono"/>
              </a:rPr>
              <a:t>CHECK constraint with NOT NULL is allowed.</a:t>
            </a:r>
            <a:endParaRPr lang="en-IN" sz="2000" dirty="0">
              <a:solidFill>
                <a:schemeClr val="bg2">
                  <a:lumMod val="25000"/>
                </a:schemeClr>
              </a:solidFill>
              <a:latin typeface="Liberation Mono"/>
            </a:endParaRPr>
          </a:p>
          <a:p>
            <a:pPr algn="just"/>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US" dirty="0">
                <a:solidFill>
                  <a:schemeClr val="bg2">
                    <a:lumMod val="25000"/>
                  </a:schemeClr>
                </a:solidFill>
                <a:latin typeface="Liberation Mono"/>
              </a:rPr>
              <a:t>csv</a:t>
            </a:r>
            <a:r>
              <a:rPr lang="en-US" dirty="0">
                <a:solidFill>
                  <a:srgbClr val="999999"/>
                </a:solidFill>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999999"/>
                </a:solidFill>
                <a:latin typeface="Liberation Mono"/>
              </a:rPr>
              <a:t>)</a:t>
            </a:r>
            <a:r>
              <a:rPr lang="en-US" dirty="0">
                <a:solidFill>
                  <a:srgbClr val="0077AA"/>
                </a:solidFill>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endParaRPr lang="en-US" sz="800" dirty="0">
              <a:latin typeface="Liberation Mono"/>
            </a:endParaRP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chemeClr val="bg2">
                    <a:lumMod val="25000"/>
                  </a:schemeClr>
                </a:solidFill>
                <a:latin typeface="Liberation Mono"/>
              </a:rPr>
              <a:t>csv</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solidFill>
                  <a:srgbClr val="999999"/>
                </a:solidFill>
                <a:latin typeface="Liberation Mono"/>
              </a:rPr>
              <a:t>)</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solidFill>
                  <a:schemeClr val="bg2">
                    <a:lumMod val="25000"/>
                  </a:schemeClr>
                </a:solidFill>
                <a:latin typeface="Liberation Mono"/>
              </a:rPr>
              <a:t>csv</a:t>
            </a:r>
            <a:r>
              <a:rPr lang="en-IN" dirty="0">
                <a:latin typeface="Liberation Mono"/>
              </a:rPr>
              <a:t>;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csv engine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7D58DF7E-1C6A-B49E-6B30-28FB92B55F6E}"/>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csv;</a:t>
            </a:r>
          </a:p>
        </p:txBody>
      </p:sp>
    </p:spTree>
    <p:extLst>
      <p:ext uri="{BB962C8B-B14F-4D97-AF65-F5344CB8AC3E}">
        <p14:creationId xmlns:p14="http://schemas.microsoft.com/office/powerpoint/2010/main" val="527099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190800" y="1328400"/>
            <a:ext cx="11593832" cy="2708434"/>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dirty="0">
                <a:solidFill>
                  <a:srgbClr val="000000"/>
                </a:solidFill>
                <a:latin typeface="Liberation Mono"/>
              </a:rPr>
              <a:t>c1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PRIMARY KEY AUTO_INCREMENT</a:t>
            </a:r>
            <a:r>
              <a:rPr lang="en-US" dirty="0">
                <a:solidFill>
                  <a:srgbClr val="000000"/>
                </a:solidFill>
                <a:latin typeface="Liberation Mono"/>
              </a:rPr>
              <a:t>, c2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UNIQUE</a:t>
            </a:r>
            <a:r>
              <a:rPr lang="en-US" dirty="0">
                <a:solidFill>
                  <a:srgbClr val="000000"/>
                </a:solidFill>
                <a:latin typeface="Liberation Mono"/>
              </a:rPr>
              <a:t>, c3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NOT NULL</a:t>
            </a:r>
            <a:r>
              <a:rPr lang="en-US" dirty="0">
                <a:solidFill>
                  <a:srgbClr val="000000"/>
                </a:solidFill>
                <a:latin typeface="Liberation Mono"/>
              </a:rPr>
              <a:t>, c4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CHECK</a:t>
            </a:r>
            <a:r>
              <a:rPr lang="en-US" dirty="0">
                <a:solidFill>
                  <a:srgbClr val="000000"/>
                </a:solidFill>
                <a:latin typeface="Liberation Mono"/>
              </a:rPr>
              <a:t>(c4 &gt;= </a:t>
            </a:r>
            <a:r>
              <a:rPr lang="en-US" dirty="0">
                <a:solidFill>
                  <a:srgbClr val="990055"/>
                </a:solidFill>
                <a:latin typeface="Liberation Mono"/>
              </a:rPr>
              <a:t>100</a:t>
            </a:r>
            <a:r>
              <a:rPr lang="en-US" dirty="0">
                <a:solidFill>
                  <a:srgbClr val="000000"/>
                </a:solidFill>
                <a:latin typeface="Liberation Mono"/>
              </a:rPr>
              <a:t>)</a:t>
            </a:r>
            <a:r>
              <a:rPr lang="en-US" b="0" i="0" dirty="0">
                <a:solidFill>
                  <a:srgbClr val="99999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US" b="0" i="0" dirty="0">
                <a:solidFill>
                  <a:schemeClr val="bg1">
                    <a:lumMod val="50000"/>
                  </a:schemeClr>
                </a:solidFill>
                <a:effectLst/>
                <a:latin typeface="Liberation Mono"/>
              </a:rPr>
              <a:t>(</a:t>
            </a:r>
            <a:r>
              <a:rPr lang="en-US" b="0" i="0" dirty="0">
                <a:solidFill>
                  <a:srgbClr val="000000"/>
                </a:solidFill>
                <a:effectLst/>
                <a:latin typeface="Liberation Mono"/>
              </a:rPr>
              <a:t>c2, c3, c4</a:t>
            </a:r>
            <a:r>
              <a:rPr lang="en-US" b="0" i="0" dirty="0">
                <a:solidFill>
                  <a:schemeClr val="bg1">
                    <a:lumMod val="50000"/>
                  </a:schemeClr>
                </a:solidFill>
                <a:effectLst/>
                <a:latin typeface="Liberation Mono"/>
              </a:rPr>
              <a:t>)</a:t>
            </a:r>
            <a:r>
              <a:rPr lang="en-IN" dirty="0">
                <a:solidFill>
                  <a:srgbClr val="FF0000"/>
                </a:solidFill>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100</a:t>
            </a:r>
            <a:r>
              <a:rPr lang="en-IN" dirty="0">
                <a:latin typeface="Liberation Mono"/>
              </a:rPr>
              <a:t>, </a:t>
            </a:r>
            <a:r>
              <a:rPr lang="en-IN" dirty="0">
                <a:solidFill>
                  <a:srgbClr val="990055"/>
                </a:solidFill>
                <a:latin typeface="Liberation Mono"/>
              </a:rPr>
              <a:t>200</a:t>
            </a:r>
            <a:r>
              <a:rPr lang="en-IN" dirty="0">
                <a:latin typeface="Liberation Mono"/>
              </a:rPr>
              <a:t>,</a:t>
            </a:r>
            <a:r>
              <a:rPr lang="en-IN" dirty="0">
                <a:solidFill>
                  <a:srgbClr val="990055"/>
                </a:solidFill>
                <a:latin typeface="Liberation Mono"/>
              </a:rPr>
              <a:t> 300</a:t>
            </a:r>
            <a:r>
              <a:rPr lang="en-IN" dirty="0">
                <a:solidFill>
                  <a:schemeClr val="bg1">
                    <a:lumMod val="50000"/>
                  </a:schemeClr>
                </a:solidFill>
                <a:latin typeface="Liberation Mono"/>
              </a:rPr>
              <a:t>)</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blackhole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190800" y="4350003"/>
            <a:ext cx="115938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NEW.c1, NEW.c2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F3C84355-3D57-331F-E0FD-DA30F0A2EF67}"/>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blackhole;</a:t>
            </a:r>
          </a:p>
        </p:txBody>
      </p:sp>
    </p:spTree>
    <p:extLst>
      <p:ext uri="{BB962C8B-B14F-4D97-AF65-F5344CB8AC3E}">
        <p14:creationId xmlns:p14="http://schemas.microsoft.com/office/powerpoint/2010/main" val="57674641"/>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5FA0200-A67B-4772-81A8-66C5B1C3C747}"/>
              </a:ext>
            </a:extLst>
          </p:cNvPr>
          <p:cNvSpPr txBox="1"/>
          <p:nvPr/>
        </p:nvSpPr>
        <p:spPr>
          <a:xfrm>
            <a:off x="191344" y="1328400"/>
            <a:ext cx="11737304" cy="252376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IN" sz="2000" dirty="0">
                <a:solidFill>
                  <a:schemeClr val="bg2">
                    <a:lumMod val="25000"/>
                  </a:schemeClr>
                </a:solidFill>
                <a:latin typeface="Liberation Mono"/>
              </a:rPr>
              <a:t>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171450" indent="-171450" algn="just">
              <a:buFont typeface="Arial" panose="020B0604020202020204" pitchFamily="34" charset="0"/>
              <a:buChar char="•"/>
            </a:pPr>
            <a:r>
              <a:rPr lang="en-IN" sz="800" dirty="0">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171450" indent="-171450" algn="just">
              <a:buFont typeface="Arial" panose="020B0604020202020204" pitchFamily="34" charset="0"/>
              <a:buChar char="•"/>
            </a:pPr>
            <a:endParaRPr lang="en-IN" sz="800" dirty="0">
              <a:latin typeface="Liberation Mono"/>
            </a:endParaRPr>
          </a:p>
          <a:p>
            <a:pPr marL="285750" indent="-285750" algn="just">
              <a:buFont typeface="Arial" panose="020B0604020202020204" pitchFamily="34" charset="0"/>
              <a:buChar char="•"/>
            </a:pPr>
            <a:r>
              <a:rPr lang="en-IN" dirty="0">
                <a:solidFill>
                  <a:srgbClr val="0077AA"/>
                </a:solidFill>
                <a:latin typeface="Liberation Mono"/>
              </a:rPr>
              <a:t>  EXIT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2600013"/>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D3E5039-293F-3F84-BE51-BBD61955F6EE}"/>
              </a:ext>
            </a:extLst>
          </p:cNvPr>
          <p:cNvSpPr txBox="1">
            <a:spLocks/>
          </p:cNvSpPr>
          <p:nvPr/>
        </p:nvSpPr>
        <p:spPr>
          <a:xfrm>
            <a:off x="1676400" y="2442592"/>
            <a:ext cx="8839200" cy="914400"/>
          </a:xfrm>
          <a:prstGeom prst="rect">
            <a:avLst/>
          </a:prstGeom>
        </p:spPr>
        <p:txBody>
          <a:bodyPr>
            <a:normAutofit/>
          </a:bodyPr>
          <a:lstStyle/>
          <a:p>
            <a:pPr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table partitioning</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7C90558D-337E-23BD-3400-2588FADF22E3}"/>
              </a:ext>
            </a:extLst>
          </p:cNvPr>
          <p:cNvSpPr txBox="1"/>
          <p:nvPr/>
        </p:nvSpPr>
        <p:spPr>
          <a:xfrm>
            <a:off x="3455470" y="3334688"/>
            <a:ext cx="5281059" cy="400110"/>
          </a:xfrm>
          <a:prstGeom prst="rect">
            <a:avLst/>
          </a:prstGeom>
          <a:noFill/>
        </p:spPr>
        <p:txBody>
          <a:bodyPr wrap="square">
            <a:spAutoFit/>
          </a:bodyPr>
          <a:lstStyle/>
          <a:p>
            <a:r>
              <a:rPr lang="en-US" sz="2000" b="0" i="0" dirty="0">
                <a:solidFill>
                  <a:srgbClr val="202124"/>
                </a:solidFill>
                <a:effectLst/>
                <a:latin typeface="Palatino Linotype" panose="02040502050505030304" pitchFamily="18" charset="0"/>
              </a:rPr>
              <a:t>Partitioning </a:t>
            </a:r>
            <a:r>
              <a:rPr lang="en-US" sz="2000" b="0" i="0" dirty="0">
                <a:solidFill>
                  <a:srgbClr val="040C28"/>
                </a:solidFill>
                <a:effectLst/>
                <a:latin typeface="Palatino Linotype" panose="02040502050505030304" pitchFamily="18" charset="0"/>
              </a:rPr>
              <a:t>separates data into logical units</a:t>
            </a:r>
            <a:r>
              <a:rPr lang="en-US" sz="2000" b="0" i="0" dirty="0">
                <a:solidFill>
                  <a:srgbClr val="202124"/>
                </a:solidFill>
                <a:effectLst/>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4157948557"/>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1849018383"/>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1120644068"/>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C8403EB-4ABA-DC05-D5AC-FE24BC8235A5}"/>
              </a:ext>
            </a:extLst>
          </p:cNvPr>
          <p:cNvGrpSpPr/>
          <p:nvPr/>
        </p:nvGrpSpPr>
        <p:grpSpPr>
          <a:xfrm>
            <a:off x="558574" y="555523"/>
            <a:ext cx="11082042" cy="2513437"/>
            <a:chOff x="558574" y="400592"/>
            <a:chExt cx="11082042" cy="2513437"/>
          </a:xfrm>
        </p:grpSpPr>
        <p:sp>
          <p:nvSpPr>
            <p:cNvPr id="8" name="TextBox 7">
              <a:extLst>
                <a:ext uri="{FF2B5EF4-FFF2-40B4-BE49-F238E27FC236}">
                  <a16:creationId xmlns:a16="http://schemas.microsoft.com/office/drawing/2014/main" id="{B029DC77-6B8A-04D2-5E40-4E87C995179D}"/>
                </a:ext>
              </a:extLst>
            </p:cNvPr>
            <p:cNvSpPr txBox="1"/>
            <p:nvPr/>
          </p:nvSpPr>
          <p:spPr>
            <a:xfrm>
              <a:off x="558574" y="1159703"/>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MAXVALUE</a:t>
              </a:r>
            </a:p>
            <a:p>
              <a:r>
                <a:rPr lang="en-IN" dirty="0">
                  <a:latin typeface="Liberation Mono"/>
                </a:rPr>
                <a:t>   )</a:t>
              </a:r>
            </a:p>
          </p:txBody>
        </p:sp>
        <p:sp>
          <p:nvSpPr>
            <p:cNvPr id="2" name="TextBox 1">
              <a:extLst>
                <a:ext uri="{FF2B5EF4-FFF2-40B4-BE49-F238E27FC236}">
                  <a16:creationId xmlns:a16="http://schemas.microsoft.com/office/drawing/2014/main" id="{E484428E-EFB3-52AD-4F3E-918AB029BD78}"/>
                </a:ext>
              </a:extLst>
            </p:cNvPr>
            <p:cNvSpPr txBox="1"/>
            <p:nvPr/>
          </p:nvSpPr>
          <p:spPr>
            <a:xfrm>
              <a:off x="572011" y="400592"/>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10" name="Group 9">
            <a:extLst>
              <a:ext uri="{FF2B5EF4-FFF2-40B4-BE49-F238E27FC236}">
                <a16:creationId xmlns:a16="http://schemas.microsoft.com/office/drawing/2014/main" id="{51B6FE83-B008-D43F-90D2-4C4E663638C9}"/>
              </a:ext>
            </a:extLst>
          </p:cNvPr>
          <p:cNvGrpSpPr/>
          <p:nvPr/>
        </p:nvGrpSpPr>
        <p:grpSpPr>
          <a:xfrm>
            <a:off x="558574" y="3573016"/>
            <a:ext cx="11082042" cy="2517237"/>
            <a:chOff x="558574" y="3573016"/>
            <a:chExt cx="11082042" cy="2517237"/>
          </a:xfrm>
        </p:grpSpPr>
        <p:sp>
          <p:nvSpPr>
            <p:cNvPr id="6" name="TextBox 5">
              <a:extLst>
                <a:ext uri="{FF2B5EF4-FFF2-40B4-BE49-F238E27FC236}">
                  <a16:creationId xmlns:a16="http://schemas.microsoft.com/office/drawing/2014/main" id="{BA611957-2E22-DF3E-51A5-1492958341A2}"/>
                </a:ext>
              </a:extLst>
            </p:cNvPr>
            <p:cNvSpPr txBox="1"/>
            <p:nvPr/>
          </p:nvSpPr>
          <p:spPr>
            <a:xfrm>
              <a:off x="558574" y="4335927"/>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p>
          </p:txBody>
        </p:sp>
        <p:sp>
          <p:nvSpPr>
            <p:cNvPr id="7" name="TextBox 6">
              <a:extLst>
                <a:ext uri="{FF2B5EF4-FFF2-40B4-BE49-F238E27FC236}">
                  <a16:creationId xmlns:a16="http://schemas.microsoft.com/office/drawing/2014/main" id="{02930E98-F669-0108-A11E-FAEE7A91FA24}"/>
                </a:ext>
              </a:extLst>
            </p:cNvPr>
            <p:cNvSpPr txBox="1"/>
            <p:nvPr/>
          </p:nvSpPr>
          <p:spPr>
            <a:xfrm>
              <a:off x="558574" y="3573016"/>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partitioning by range / list</a:t>
            </a:r>
          </a:p>
        </p:txBody>
      </p:sp>
    </p:spTree>
    <p:extLst>
      <p:ext uri="{BB962C8B-B14F-4D97-AF65-F5344CB8AC3E}">
        <p14:creationId xmlns:p14="http://schemas.microsoft.com/office/powerpoint/2010/main" val="3774080860"/>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a:t>
            </a:r>
            <a:r>
              <a:rPr lang="en-IN" dirty="0">
                <a:solidFill>
                  <a:schemeClr val="bg1">
                    <a:lumMod val="50000"/>
                  </a:schemeClr>
                </a:solidFill>
                <a:latin typeface="Liberation Mono"/>
              </a:rPr>
              <a:t>(</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chemeClr val="bg1">
                    <a:lumMod val="50000"/>
                  </a:schemeClr>
                </a:solidFill>
                <a:latin typeface="Liberation Mono"/>
              </a:rPr>
              <a:t>(</a:t>
            </a:r>
            <a:r>
              <a:rPr lang="en-IN" dirty="0">
                <a:latin typeface="Liberation Mono"/>
              </a:rPr>
              <a:t>salary</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2000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4000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6000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nvGrpSpPr>
          <p:cNvPr id="2" name="Group 1">
            <a:extLst>
              <a:ext uri="{FF2B5EF4-FFF2-40B4-BE49-F238E27FC236}">
                <a16:creationId xmlns:a16="http://schemas.microsoft.com/office/drawing/2014/main" id="{0ACB5D95-4399-4373-ABFB-39C1A7435854}"/>
              </a:ext>
            </a:extLst>
          </p:cNvPr>
          <p:cNvGrpSpPr/>
          <p:nvPr/>
        </p:nvGrpSpPr>
        <p:grpSpPr>
          <a:xfrm>
            <a:off x="7176120" y="2449919"/>
            <a:ext cx="4824536" cy="3643377"/>
            <a:chOff x="6672064" y="2449919"/>
            <a:chExt cx="5256584" cy="3643377"/>
          </a:xfrm>
        </p:grpSpPr>
        <p:sp>
          <p:nvSpPr>
            <p:cNvPr id="13" name="TextBox 12">
              <a:extLst>
                <a:ext uri="{FF2B5EF4-FFF2-40B4-BE49-F238E27FC236}">
                  <a16:creationId xmlns:a16="http://schemas.microsoft.com/office/drawing/2014/main" id="{4F9B653E-AEBB-406F-8BC4-7C9D819D5FE4}"/>
                </a:ext>
              </a:extLst>
            </p:cNvPr>
            <p:cNvSpPr txBox="1"/>
            <p:nvPr/>
          </p:nvSpPr>
          <p:spPr>
            <a:xfrm>
              <a:off x="6672064" y="2953975"/>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a:t>
              </a:r>
              <a:r>
                <a:rPr lang="en-IN" dirty="0">
                  <a:solidFill>
                    <a:schemeClr val="bg1">
                      <a:lumMod val="50000"/>
                    </a:schemeClr>
                  </a:solidFill>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storeID </a:t>
              </a:r>
              <a:r>
                <a:rPr lang="en-IN" dirty="0">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solidFill>
                    <a:schemeClr val="bg1">
                      <a:lumMod val="50000"/>
                    </a:schemeClr>
                  </a:solidFill>
                  <a:latin typeface="Liberation Mono"/>
                </a:rPr>
                <a:t>(</a:t>
              </a:r>
              <a:r>
                <a:rPr lang="en-IN" dirty="0">
                  <a:latin typeface="Liberation Mono"/>
                </a:rPr>
                <a:t>storeID</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 IN</a:t>
              </a:r>
              <a:r>
                <a:rPr lang="en-IN" dirty="0">
                  <a:solidFill>
                    <a:schemeClr val="bg1">
                      <a:lumMod val="50000"/>
                    </a:schemeClr>
                  </a:solidFill>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solidFill>
                    <a:schemeClr val="bg1">
                      <a:lumMod val="50000"/>
                    </a:schemeClr>
                  </a:solidFill>
                  <a:latin typeface="Liberation Mono"/>
                </a:rPr>
                <a:t>)</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4" name="TextBox 13">
              <a:extLst>
                <a:ext uri="{FF2B5EF4-FFF2-40B4-BE49-F238E27FC236}">
                  <a16:creationId xmlns:a16="http://schemas.microsoft.com/office/drawing/2014/main" id="{ED324714-7BE6-49E7-83DD-6886F9EFD84B}"/>
                </a:ext>
              </a:extLst>
            </p:cNvPr>
            <p:cNvSpPr txBox="1"/>
            <p:nvPr/>
          </p:nvSpPr>
          <p:spPr>
            <a:xfrm>
              <a:off x="6672064" y="2449919"/>
              <a:ext cx="3312368"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aphicFrame>
        <p:nvGraphicFramePr>
          <p:cNvPr id="15" name="Table 15">
            <a:extLst>
              <a:ext uri="{FF2B5EF4-FFF2-40B4-BE49-F238E27FC236}">
                <a16:creationId xmlns:a16="http://schemas.microsoft.com/office/drawing/2014/main" id="{E7F0FF96-B40D-4A44-A732-C23EA177D4E2}"/>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sp>
        <p:nvSpPr>
          <p:cNvPr id="17" name="TextBox 16">
            <a:extLst>
              <a:ext uri="{FF2B5EF4-FFF2-40B4-BE49-F238E27FC236}">
                <a16:creationId xmlns:a16="http://schemas.microsoft.com/office/drawing/2014/main" id="{9715DA39-DED8-415F-95B4-15DB9E15D812}"/>
              </a:ext>
            </a:extLst>
          </p:cNvPr>
          <p:cNvSpPr txBox="1"/>
          <p:nvPr/>
        </p:nvSpPr>
        <p:spPr>
          <a:xfrm>
            <a:off x="191344" y="4293096"/>
            <a:ext cx="6984776" cy="224676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solidFill>
                  <a:srgbClr val="0077AA"/>
                </a:solidFill>
                <a:latin typeface="Liberation Mono"/>
              </a:rPr>
              <a:t> VALUES</a:t>
            </a:r>
            <a:r>
              <a:rPr lang="en-US" dirty="0">
                <a:solidFill>
                  <a:schemeClr val="bg1">
                    <a:lumMod val="50000"/>
                  </a:schemeClr>
                </a:solidFill>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solidFill>
                  <a:schemeClr val="bg1">
                    <a:lumMod val="50000"/>
                  </a:schemeClr>
                </a:solidFill>
                <a:latin typeface="Liberation Mono"/>
              </a:rPr>
              <a:t>(</a:t>
            </a:r>
            <a:r>
              <a:rPr lang="en-IN" dirty="0">
                <a:solidFill>
                  <a:schemeClr val="accent4">
                    <a:lumMod val="50000"/>
                  </a:schemeClr>
                </a:solidFill>
                <a:latin typeface="Liberation Mono"/>
              </a:rPr>
              <a:t>p0</a:t>
            </a:r>
            <a:r>
              <a:rPr lang="en-IN"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1500</a:t>
            </a:r>
            <a:r>
              <a:rPr lang="en-US" dirty="0">
                <a:latin typeface="Liberation Mono"/>
              </a:rPr>
              <a:t>;</a:t>
            </a:r>
            <a:endParaRPr lang="en-IN" dirty="0">
              <a:solidFill>
                <a:srgbClr val="990055"/>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IN"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392515320"/>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partitioning by range / list</a:t>
            </a:r>
          </a:p>
        </p:txBody>
      </p:sp>
      <p:grpSp>
        <p:nvGrpSpPr>
          <p:cNvPr id="11" name="Group 10">
            <a:extLst>
              <a:ext uri="{FF2B5EF4-FFF2-40B4-BE49-F238E27FC236}">
                <a16:creationId xmlns:a16="http://schemas.microsoft.com/office/drawing/2014/main" id="{6169AB95-10F0-2F9A-7BE1-E7C905E4E91A}"/>
              </a:ext>
            </a:extLst>
          </p:cNvPr>
          <p:cNvGrpSpPr/>
          <p:nvPr/>
        </p:nvGrpSpPr>
        <p:grpSpPr>
          <a:xfrm>
            <a:off x="388321" y="1268760"/>
            <a:ext cx="11250957" cy="2907228"/>
            <a:chOff x="388321" y="1439293"/>
            <a:chExt cx="11250957" cy="2907228"/>
          </a:xfrm>
        </p:grpSpPr>
        <p:grpSp>
          <p:nvGrpSpPr>
            <p:cNvPr id="6" name="Group 5">
              <a:extLst>
                <a:ext uri="{FF2B5EF4-FFF2-40B4-BE49-F238E27FC236}">
                  <a16:creationId xmlns:a16="http://schemas.microsoft.com/office/drawing/2014/main" id="{15BA4D43-1571-1E86-696D-240612D6BDF4}"/>
                </a:ext>
              </a:extLst>
            </p:cNvPr>
            <p:cNvGrpSpPr/>
            <p:nvPr/>
          </p:nvGrpSpPr>
          <p:grpSpPr>
            <a:xfrm>
              <a:off x="388321" y="1439293"/>
              <a:ext cx="11250957" cy="1612958"/>
              <a:chOff x="388321" y="1056424"/>
              <a:chExt cx="11250957" cy="1612958"/>
            </a:xfrm>
          </p:grpSpPr>
          <p:sp>
            <p:nvSpPr>
              <p:cNvPr id="4" name="TextBox 3">
                <a:extLst>
                  <a:ext uri="{FF2B5EF4-FFF2-40B4-BE49-F238E27FC236}">
                    <a16:creationId xmlns:a16="http://schemas.microsoft.com/office/drawing/2014/main" id="{26E0DAE2-106D-3C0A-9B4A-54B1818507B7}"/>
                  </a:ext>
                </a:extLst>
              </p:cNvPr>
              <p:cNvSpPr txBox="1"/>
              <p:nvPr/>
            </p:nvSpPr>
            <p:spPr>
              <a:xfrm>
                <a:off x="406030" y="1746052"/>
                <a:ext cx="11233248" cy="923330"/>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a:t>
                </a:r>
                <a:r>
                  <a:rPr lang="en-IN" dirty="0">
                    <a:solidFill>
                      <a:srgbClr val="990055"/>
                    </a:solidFill>
                    <a:latin typeface="Liberation Mono"/>
                  </a:rPr>
                  <a:t>130</a:t>
                </a:r>
                <a:r>
                  <a:rPr lang="en-IN" dirty="0">
                    <a:latin typeface="Liberation Mono"/>
                  </a:rPr>
                  <a:t>));</a:t>
                </a:r>
              </a:p>
              <a:p>
                <a:endParaRPr lang="en-IN" dirty="0">
                  <a:latin typeface="Liberation Mono"/>
                </a:endParaRPr>
              </a:p>
              <a:p>
                <a:pPr marL="285750" indent="-285750">
                  <a:buFont typeface="Arial" panose="020B0604020202020204" pitchFamily="34" charset="0"/>
                  <a:buChar char="•"/>
                </a:pPr>
                <a:r>
                  <a:rPr lang="en-IN" dirty="0">
                    <a:latin typeface="Liberation Mono"/>
                  </a:rPr>
                  <a:t>MAXVALUE can only be used in last partition definition</a:t>
                </a:r>
              </a:p>
            </p:txBody>
          </p:sp>
          <p:sp>
            <p:nvSpPr>
              <p:cNvPr id="13" name="TextBox 12">
                <a:extLst>
                  <a:ext uri="{FF2B5EF4-FFF2-40B4-BE49-F238E27FC236}">
                    <a16:creationId xmlns:a16="http://schemas.microsoft.com/office/drawing/2014/main" id="{492F4AAB-E13E-A2EE-A2AA-DFC8FA5E1EC3}"/>
                  </a:ext>
                </a:extLst>
              </p:cNvPr>
              <p:cNvSpPr txBox="1"/>
              <p:nvPr/>
            </p:nvSpPr>
            <p:spPr>
              <a:xfrm>
                <a:off x="388321" y="1056424"/>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5" name="Group 4">
              <a:extLst>
                <a:ext uri="{FF2B5EF4-FFF2-40B4-BE49-F238E27FC236}">
                  <a16:creationId xmlns:a16="http://schemas.microsoft.com/office/drawing/2014/main" id="{4C90B56E-6BC8-B70D-0DEB-4FBD58F2749E}"/>
                </a:ext>
              </a:extLst>
            </p:cNvPr>
            <p:cNvGrpSpPr/>
            <p:nvPr/>
          </p:nvGrpSpPr>
          <p:grpSpPr>
            <a:xfrm>
              <a:off x="388321" y="3356992"/>
              <a:ext cx="11215700" cy="989529"/>
              <a:chOff x="406030" y="3645024"/>
              <a:chExt cx="11215700" cy="989529"/>
            </a:xfrm>
          </p:grpSpPr>
          <p:sp>
            <p:nvSpPr>
              <p:cNvPr id="12" name="TextBox 11">
                <a:extLst>
                  <a:ext uri="{FF2B5EF4-FFF2-40B4-BE49-F238E27FC236}">
                    <a16:creationId xmlns:a16="http://schemas.microsoft.com/office/drawing/2014/main" id="{C111E813-CACC-1BE8-2F87-D29E5620C8E1}"/>
                  </a:ext>
                </a:extLst>
              </p:cNvPr>
              <p:cNvSpPr txBox="1"/>
              <p:nvPr/>
            </p:nvSpPr>
            <p:spPr>
              <a:xfrm>
                <a:off x="407368" y="4265221"/>
                <a:ext cx="11214362" cy="369332"/>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10</a:t>
                </a:r>
                <a:r>
                  <a:rPr lang="en-IN" dirty="0">
                    <a:latin typeface="Liberation Mono"/>
                  </a:rPr>
                  <a:t>,</a:t>
                </a:r>
                <a:r>
                  <a:rPr lang="en-IN" dirty="0">
                    <a:solidFill>
                      <a:srgbClr val="990055"/>
                    </a:solidFill>
                    <a:latin typeface="Liberation Mono"/>
                  </a:rPr>
                  <a:t> 11</a:t>
                </a:r>
                <a:r>
                  <a:rPr lang="en-IN" dirty="0">
                    <a:latin typeface="Liberation Mono"/>
                  </a:rPr>
                  <a:t>));</a:t>
                </a:r>
              </a:p>
            </p:txBody>
          </p:sp>
          <p:sp>
            <p:nvSpPr>
              <p:cNvPr id="14" name="TextBox 13">
                <a:extLst>
                  <a:ext uri="{FF2B5EF4-FFF2-40B4-BE49-F238E27FC236}">
                    <a16:creationId xmlns:a16="http://schemas.microsoft.com/office/drawing/2014/main" id="{A3EAF739-5D59-FC6A-312C-6DCE90CB7A4F}"/>
                  </a:ext>
                </a:extLst>
              </p:cNvPr>
              <p:cNvSpPr txBox="1"/>
              <p:nvPr/>
            </p:nvSpPr>
            <p:spPr>
              <a:xfrm>
                <a:off x="406030" y="3645024"/>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pSp>
      <p:sp>
        <p:nvSpPr>
          <p:cNvPr id="8" name="TextBox 7">
            <a:extLst>
              <a:ext uri="{FF2B5EF4-FFF2-40B4-BE49-F238E27FC236}">
                <a16:creationId xmlns:a16="http://schemas.microsoft.com/office/drawing/2014/main" id="{E6A17201-B90C-EABA-CBC0-00CCD51EA474}"/>
              </a:ext>
            </a:extLst>
          </p:cNvPr>
          <p:cNvSpPr txBox="1"/>
          <p:nvPr/>
        </p:nvSpPr>
        <p:spPr>
          <a:xfrm>
            <a:off x="380151" y="683404"/>
            <a:ext cx="2330373" cy="461665"/>
          </a:xfrm>
          <a:prstGeom prst="rect">
            <a:avLst/>
          </a:prstGeom>
          <a:noFill/>
        </p:spPr>
        <p:txBody>
          <a:bodyPr wrap="square">
            <a:spAutoFit/>
          </a:bodyPr>
          <a:lstStyle/>
          <a:p>
            <a:r>
              <a:rPr lang="en-US" sz="2400" b="0" i="0" dirty="0">
                <a:effectLst/>
                <a:latin typeface="Inter-Regular"/>
              </a:rPr>
              <a:t>Alter Partitioning</a:t>
            </a:r>
            <a:endParaRPr lang="en-IN" sz="2400" dirty="0"/>
          </a:p>
        </p:txBody>
      </p:sp>
      <p:grpSp>
        <p:nvGrpSpPr>
          <p:cNvPr id="15" name="Group 14">
            <a:extLst>
              <a:ext uri="{FF2B5EF4-FFF2-40B4-BE49-F238E27FC236}">
                <a16:creationId xmlns:a16="http://schemas.microsoft.com/office/drawing/2014/main" id="{E18CF20F-9F49-A271-0FB1-849FE4C24342}"/>
              </a:ext>
            </a:extLst>
          </p:cNvPr>
          <p:cNvGrpSpPr/>
          <p:nvPr/>
        </p:nvGrpSpPr>
        <p:grpSpPr>
          <a:xfrm>
            <a:off x="380151" y="5093618"/>
            <a:ext cx="6094378" cy="1008970"/>
            <a:chOff x="380151" y="5093618"/>
            <a:chExt cx="6094378" cy="1008970"/>
          </a:xfrm>
        </p:grpSpPr>
        <p:sp>
          <p:nvSpPr>
            <p:cNvPr id="3" name="TextBox 2">
              <a:extLst>
                <a:ext uri="{FF2B5EF4-FFF2-40B4-BE49-F238E27FC236}">
                  <a16:creationId xmlns:a16="http://schemas.microsoft.com/office/drawing/2014/main" id="{4DF6B0FC-45FD-D329-0B2B-9A6C0EA8C3CD}"/>
                </a:ext>
              </a:extLst>
            </p:cNvPr>
            <p:cNvSpPr txBox="1"/>
            <p:nvPr/>
          </p:nvSpPr>
          <p:spPr>
            <a:xfrm>
              <a:off x="380151" y="5733256"/>
              <a:ext cx="6094378" cy="369332"/>
            </a:xfrm>
            <a:prstGeom prst="rect">
              <a:avLst/>
            </a:prstGeom>
            <a:noFill/>
          </p:spPr>
          <p:txBody>
            <a:bodyPr wrap="square">
              <a:spAutoFit/>
            </a:bodyPr>
            <a:lstStyle/>
            <a:p>
              <a:r>
                <a:rPr lang="en-IN" dirty="0"/>
                <a:t> </a:t>
              </a:r>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t>;</a:t>
              </a:r>
            </a:p>
          </p:txBody>
        </p:sp>
        <p:sp>
          <p:nvSpPr>
            <p:cNvPr id="10" name="TextBox 9">
              <a:extLst>
                <a:ext uri="{FF2B5EF4-FFF2-40B4-BE49-F238E27FC236}">
                  <a16:creationId xmlns:a16="http://schemas.microsoft.com/office/drawing/2014/main" id="{8488D214-D19C-5406-27C3-FD21C9A8BB7F}"/>
                </a:ext>
              </a:extLst>
            </p:cNvPr>
            <p:cNvSpPr txBox="1"/>
            <p:nvPr/>
          </p:nvSpPr>
          <p:spPr>
            <a:xfrm>
              <a:off x="380151" y="5093618"/>
              <a:ext cx="2547497" cy="461665"/>
            </a:xfrm>
            <a:prstGeom prst="rect">
              <a:avLst/>
            </a:prstGeom>
            <a:noFill/>
          </p:spPr>
          <p:txBody>
            <a:bodyPr wrap="square">
              <a:spAutoFit/>
            </a:bodyPr>
            <a:lstStyle/>
            <a:p>
              <a:r>
                <a:rPr lang="en-US" sz="2400" b="0" i="0" dirty="0">
                  <a:effectLst/>
                  <a:latin typeface="Inter-Regular"/>
                </a:rPr>
                <a:t>DROP Partitioning</a:t>
              </a:r>
              <a:endParaRPr lang="en-IN" sz="2400" dirty="0"/>
            </a:p>
          </p:txBody>
        </p:sp>
      </p:grpSp>
    </p:spTree>
    <p:extLst>
      <p:ext uri="{BB962C8B-B14F-4D97-AF65-F5344CB8AC3E}">
        <p14:creationId xmlns:p14="http://schemas.microsoft.com/office/powerpoint/2010/main" val="7208914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429000"/>
            <a:ext cx="11809312" cy="332777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format</a:t>
            </a:r>
            <a:r>
              <a:rPr lang="en-US">
                <a:solidFill>
                  <a:srgbClr val="006C86"/>
                </a:solidFill>
                <a:latin typeface="Palatino Linotype" panose="02040502050505030304" pitchFamily="18" charset="0"/>
              </a:rPr>
              <a:t>, constraints </a:t>
            </a:r>
            <a:r>
              <a:rPr lang="en-US" dirty="0">
                <a:solidFill>
                  <a:srgbClr val="006C86"/>
                </a:solidFill>
                <a:latin typeface="Palatino Linotype" panose="02040502050505030304" pitchFamily="18" charset="0"/>
              </a:rPr>
              <a:t>of a column, and defines the range of values that are valid for that column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F7839439-872E-1551-6A2B-A414E3A9AC07}"/>
              </a:ext>
            </a:extLst>
          </p:cNvPr>
          <p:cNvSpPr txBox="1"/>
          <p:nvPr/>
        </p:nvSpPr>
        <p:spPr>
          <a:xfrm>
            <a:off x="263352" y="5301208"/>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possible to create, alter, drop, and write (Insert, Update, and Delete rows) to TEMPORARY tables.</a:t>
            </a:r>
          </a:p>
        </p:txBody>
      </p:sp>
    </p:spTree>
    <p:extLst>
      <p:ext uri="{BB962C8B-B14F-4D97-AF65-F5344CB8AC3E}">
        <p14:creationId xmlns:p14="http://schemas.microsoft.com/office/powerpoint/2010/main" val="439364539"/>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212365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a:solidFill>
                  <a:srgbClr val="DC525C"/>
                </a:solidFill>
                <a:latin typeface="Segoe UI Light" panose="020B0502040204020203" pitchFamily="34" charset="0"/>
                <a:cs typeface="Segoe UI Light" panose="020B0502040204020203" pitchFamily="34" charset="0"/>
              </a:rPr>
              <a:t>continue with SELECT </a:t>
            </a:r>
            <a:r>
              <a:rPr lang="en-US" sz="4800" dirty="0">
                <a:solidFill>
                  <a:srgbClr val="DC525C"/>
                </a:solidFill>
                <a:latin typeface="Segoe UI Light" panose="020B0502040204020203" pitchFamily="34" charset="0"/>
                <a:cs typeface="Segoe UI Light" panose="020B0502040204020203" pitchFamily="34" charset="0"/>
              </a:rPr>
              <a:t>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
        <p:nvSpPr>
          <p:cNvPr id="5" name="TextBox 4">
            <a:extLst>
              <a:ext uri="{FF2B5EF4-FFF2-40B4-BE49-F238E27FC236}">
                <a16:creationId xmlns:a16="http://schemas.microsoft.com/office/drawing/2014/main" id="{43A3ED3C-4680-D5A7-B2B5-180067D7BFA1}"/>
              </a:ext>
            </a:extLst>
          </p:cNvPr>
          <p:cNvSpPr txBox="1"/>
          <p:nvPr/>
        </p:nvSpPr>
        <p:spPr>
          <a:xfrm>
            <a:off x="263352" y="5733256"/>
            <a:ext cx="5658130"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The asterisk symbol “ * ” can be used in the </a:t>
            </a:r>
            <a:r>
              <a:rPr lang="en-IN" dirty="0">
                <a:solidFill>
                  <a:srgbClr val="006C86"/>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clause to denote “all attributes.”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71191125"/>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521280"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a:t>
            </a:r>
          </a:p>
          <a:p>
            <a:pPr marL="363538" algn="l"/>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1623424744"/>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use alias in an expression.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7677198"/>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5445500"/>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dirty="0">
                <a:solidFill>
                  <a:srgbClr val="669900"/>
                </a:solidFill>
                <a:latin typeface="Liberation Mono"/>
              </a:rPr>
              <a:t>"Employee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2089879"/>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grpSp>
        <p:nvGrpSpPr>
          <p:cNvPr id="11" name="Group 10">
            <a:extLst>
              <a:ext uri="{FF2B5EF4-FFF2-40B4-BE49-F238E27FC236}">
                <a16:creationId xmlns:a16="http://schemas.microsoft.com/office/drawing/2014/main" id="{D8C160C6-62DD-113C-B684-E2CA10655ED6}"/>
              </a:ext>
            </a:extLst>
          </p:cNvPr>
          <p:cNvGrpSpPr/>
          <p:nvPr/>
        </p:nvGrpSpPr>
        <p:grpSpPr>
          <a:xfrm>
            <a:off x="370694" y="1178292"/>
            <a:ext cx="3709082" cy="635359"/>
            <a:chOff x="370694" y="1137457"/>
            <a:chExt cx="3709082" cy="635359"/>
          </a:xfrm>
        </p:grpSpPr>
        <p:sp>
          <p:nvSpPr>
            <p:cNvPr id="6" name="TextBox 5">
              <a:extLst>
                <a:ext uri="{FF2B5EF4-FFF2-40B4-BE49-F238E27FC236}">
                  <a16:creationId xmlns:a16="http://schemas.microsoft.com/office/drawing/2014/main" id="{B5A3A703-CABC-B1DC-B142-47E97C6F12E5}"/>
                </a:ext>
              </a:extLst>
            </p:cNvPr>
            <p:cNvSpPr txBox="1"/>
            <p:nvPr/>
          </p:nvSpPr>
          <p:spPr>
            <a:xfrm>
              <a:off x="370694" y="1311151"/>
              <a:ext cx="3709082" cy="461665"/>
            </a:xfrm>
            <a:prstGeom prst="rect">
              <a:avLst/>
            </a:prstGeom>
            <a:noFill/>
          </p:spPr>
          <p:txBody>
            <a:bodyPr wrap="square">
              <a:spAutoFit/>
            </a:bodyPr>
            <a:lstStyle/>
            <a:p>
              <a:r>
                <a:rPr lang="en-IN" sz="2400" dirty="0"/>
                <a:t>column-name as new-name</a:t>
              </a:r>
            </a:p>
          </p:txBody>
        </p:sp>
        <p:cxnSp>
          <p:nvCxnSpPr>
            <p:cNvPr id="8" name="Straight Arrow Connector 7">
              <a:extLst>
                <a:ext uri="{FF2B5EF4-FFF2-40B4-BE49-F238E27FC236}">
                  <a16:creationId xmlns:a16="http://schemas.microsoft.com/office/drawing/2014/main" id="{5B91EFA8-641C-4728-A199-CE2389A45C61}"/>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F502E96-20F3-9FCD-FC13-99BB908F982C}"/>
                </a:ext>
              </a:extLst>
            </p:cNvPr>
            <p:cNvCxnSpPr>
              <a:cxnSpLocks/>
            </p:cNvCxnSpPr>
            <p:nvPr/>
          </p:nvCxnSpPr>
          <p:spPr>
            <a:xfrm>
              <a:off x="2783632"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C244A650-CAC7-831D-C9F4-15D4DBBB3E33}"/>
              </a:ext>
            </a:extLst>
          </p:cNvPr>
          <p:cNvGrpSpPr/>
          <p:nvPr/>
        </p:nvGrpSpPr>
        <p:grpSpPr>
          <a:xfrm>
            <a:off x="6312024" y="1178292"/>
            <a:ext cx="3456383" cy="635359"/>
            <a:chOff x="370694" y="1137457"/>
            <a:chExt cx="3456383" cy="635359"/>
          </a:xfrm>
        </p:grpSpPr>
        <p:sp>
          <p:nvSpPr>
            <p:cNvPr id="14" name="TextBox 13">
              <a:extLst>
                <a:ext uri="{FF2B5EF4-FFF2-40B4-BE49-F238E27FC236}">
                  <a16:creationId xmlns:a16="http://schemas.microsoft.com/office/drawing/2014/main" id="{D3D5057F-E8DE-0C0A-AF53-87B8881C5C0C}"/>
                </a:ext>
              </a:extLst>
            </p:cNvPr>
            <p:cNvSpPr txBox="1"/>
            <p:nvPr/>
          </p:nvSpPr>
          <p:spPr>
            <a:xfrm>
              <a:off x="370694" y="1311151"/>
              <a:ext cx="3456383" cy="461665"/>
            </a:xfrm>
            <a:prstGeom prst="rect">
              <a:avLst/>
            </a:prstGeom>
            <a:noFill/>
          </p:spPr>
          <p:txBody>
            <a:bodyPr wrap="square">
              <a:spAutoFit/>
            </a:bodyPr>
            <a:lstStyle/>
            <a:p>
              <a:r>
                <a:rPr lang="en-IN" sz="2400" dirty="0"/>
                <a:t>table-name as new-name</a:t>
              </a:r>
            </a:p>
          </p:txBody>
        </p:sp>
        <p:cxnSp>
          <p:nvCxnSpPr>
            <p:cNvPr id="15" name="Straight Arrow Connector 14">
              <a:extLst>
                <a:ext uri="{FF2B5EF4-FFF2-40B4-BE49-F238E27FC236}">
                  <a16:creationId xmlns:a16="http://schemas.microsoft.com/office/drawing/2014/main" id="{AE78FC0C-8F4D-9FE3-723E-95E8AA57011C}"/>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D82CFE1-F808-D950-5148-DE672CB42CCE}"/>
                </a:ext>
              </a:extLst>
            </p:cNvPr>
            <p:cNvCxnSpPr>
              <a:cxnSpLocks/>
            </p:cNvCxnSpPr>
            <p:nvPr/>
          </p:nvCxnSpPr>
          <p:spPr>
            <a:xfrm>
              <a:off x="2549270"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994516"/>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8858501"/>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latin typeface="Liberation Mono"/>
              </a:rPr>
              <a:t>1, </a:t>
            </a:r>
            <a:r>
              <a:rPr lang="en-IN" dirty="0">
                <a:solidFill>
                  <a:srgbClr val="39AE0A"/>
                </a:solidFill>
                <a:latin typeface="Liberation Mono"/>
              </a:rPr>
              <a:t>"saleel"</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490093090"/>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10" name="TextBox 9">
            <a:extLst>
              <a:ext uri="{FF2B5EF4-FFF2-40B4-BE49-F238E27FC236}">
                <a16:creationId xmlns:a16="http://schemas.microsoft.com/office/drawing/2014/main" id="{BF021BEA-1BAC-4B1F-A667-E14543C77BBD}"/>
              </a:ext>
            </a:extLst>
          </p:cNvPr>
          <p:cNvSpPr txBox="1"/>
          <p:nvPr/>
        </p:nvSpPr>
        <p:spPr>
          <a:xfrm>
            <a:off x="6113673" y="1987398"/>
            <a:ext cx="5514325" cy="2542363"/>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R1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numberString;</a:t>
            </a:r>
            <a:endParaRPr lang="en-IN" dirty="0">
              <a:latin typeface="Liberation Mono"/>
              <a:cs typeface="Arial" pitchFamily="34" charset="0"/>
            </a:endParaRPr>
          </a:p>
        </p:txBody>
      </p:sp>
      <p:sp>
        <p:nvSpPr>
          <p:cNvPr id="7" name="Rectangle 6">
            <a:extLst>
              <a:ext uri="{FF2B5EF4-FFF2-40B4-BE49-F238E27FC236}">
                <a16:creationId xmlns:a16="http://schemas.microsoft.com/office/drawing/2014/main" id="{3F2F3E05-346E-4EE1-A38F-3ACA0D6CD670}"/>
              </a:ext>
            </a:extLst>
          </p:cNvPr>
          <p:cNvSpPr/>
          <p:nvPr/>
        </p:nvSpPr>
        <p:spPr>
          <a:xfrm>
            <a:off x="3215680" y="1987398"/>
            <a:ext cx="2741858" cy="378885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p:txBody>
      </p:sp>
      <p:grpSp>
        <p:nvGrpSpPr>
          <p:cNvPr id="3" name="Group 2">
            <a:extLst>
              <a:ext uri="{FF2B5EF4-FFF2-40B4-BE49-F238E27FC236}">
                <a16:creationId xmlns:a16="http://schemas.microsoft.com/office/drawing/2014/main" id="{DD5AD7AF-DE6C-40AC-A337-1859BE9BD26C}"/>
              </a:ext>
            </a:extLst>
          </p:cNvPr>
          <p:cNvGrpSpPr/>
          <p:nvPr/>
        </p:nvGrpSpPr>
        <p:grpSpPr>
          <a:xfrm>
            <a:off x="6113672" y="4869160"/>
            <a:ext cx="5814975" cy="1768850"/>
            <a:chOff x="5673867" y="4727466"/>
            <a:chExt cx="6254781" cy="1768850"/>
          </a:xfrm>
        </p:grpSpPr>
        <p:sp>
          <p:nvSpPr>
            <p:cNvPr id="8" name="Rectangle 7">
              <a:extLst>
                <a:ext uri="{FF2B5EF4-FFF2-40B4-BE49-F238E27FC236}">
                  <a16:creationId xmlns:a16="http://schemas.microsoft.com/office/drawing/2014/main" id="{3D3A9E5F-89E5-4D5B-9731-CEE159F2D1E1}"/>
                </a:ext>
              </a:extLst>
            </p:cNvPr>
            <p:cNvSpPr/>
            <p:nvPr/>
          </p:nvSpPr>
          <p:spPr>
            <a:xfrm>
              <a:off x="5807968" y="5580571"/>
              <a:ext cx="2340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238456" y="5615947"/>
              <a:ext cx="2340000" cy="88036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Tree>
    <p:extLst>
      <p:ext uri="{BB962C8B-B14F-4D97-AF65-F5344CB8AC3E}">
        <p14:creationId xmlns:p14="http://schemas.microsoft.com/office/powerpoint/2010/main" val="1256742152"/>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
        <p:nvSpPr>
          <p:cNvPr id="4" name="TextBox 3">
            <a:extLst>
              <a:ext uri="{FF2B5EF4-FFF2-40B4-BE49-F238E27FC236}">
                <a16:creationId xmlns:a16="http://schemas.microsoft.com/office/drawing/2014/main" id="{3F008859-495E-85BE-2582-63E2E05F9AE8}"/>
              </a:ext>
            </a:extLst>
          </p:cNvPr>
          <p:cNvSpPr txBox="1"/>
          <p:nvPr/>
        </p:nvSpPr>
        <p:spPr>
          <a:xfrm>
            <a:off x="239432" y="4207147"/>
            <a:ext cx="7512751" cy="2462213"/>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0" i="0" dirty="0">
                <a:solidFill>
                  <a:srgbClr val="202124"/>
                </a:solidFill>
                <a:effectLst/>
                <a:latin typeface="Palatino Linotype" panose="02040502050505030304" pitchFamily="18" charset="0"/>
              </a:rPr>
              <a:t>A </a:t>
            </a:r>
            <a:r>
              <a:rPr lang="en-US" b="1" i="0" dirty="0">
                <a:solidFill>
                  <a:srgbClr val="040C28"/>
                </a:solidFill>
                <a:effectLst/>
                <a:latin typeface="Palatino Linotype" panose="02040502050505030304" pitchFamily="18" charset="0"/>
              </a:rPr>
              <a:t>Binary Large Object ( BLOB )</a:t>
            </a:r>
            <a:r>
              <a:rPr lang="en-US" b="0" i="0" dirty="0">
                <a:solidFill>
                  <a:srgbClr val="202124"/>
                </a:solidFill>
                <a:effectLst/>
                <a:latin typeface="Palatino Linotype" panose="02040502050505030304" pitchFamily="18" charset="0"/>
              </a:rPr>
              <a:t> is a MySQL data type that can store binary data such as multimedia, and PDF files.</a:t>
            </a:r>
          </a:p>
          <a:p>
            <a:pPr marL="285750" indent="-285750">
              <a:buFont typeface="Arial" panose="020B0604020202020204" pitchFamily="34" charset="0"/>
              <a:buChar char="•"/>
            </a:pPr>
            <a:endParaRPr lang="en-US" sz="800" dirty="0">
              <a:solidFill>
                <a:srgbClr val="202124"/>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A  </a:t>
            </a:r>
            <a:r>
              <a:rPr lang="en-US" b="1" dirty="0">
                <a:solidFill>
                  <a:srgbClr val="040C28"/>
                </a:solidFill>
                <a:latin typeface="Palatino Linotype" panose="02040502050505030304" pitchFamily="18" charset="0"/>
              </a:rPr>
              <a:t>Character Large Object(CLOB) </a:t>
            </a:r>
            <a:r>
              <a:rPr lang="en-US" dirty="0">
                <a:latin typeface="Palatino Linotype" panose="02040502050505030304" pitchFamily="18" charset="0"/>
              </a:rPr>
              <a:t>is aa MySQL data type which is used to store large amount of textual data. Using this datatype, you can store data up to 2,147,483,647 characters.</a:t>
            </a:r>
            <a:endParaRPr lang="en-IN" dirty="0">
              <a:latin typeface="Palatino Linotype" panose="02040502050505030304" pitchFamily="18" charset="0"/>
            </a:endParaRP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number is a mathematical value used to count, measure, and label.</a:t>
            </a:r>
            <a:r>
              <a:rPr lang="en-US" i="0" dirty="0">
                <a:solidFill>
                  <a:srgbClr val="374151"/>
                </a:solidFill>
                <a:effectLst/>
                <a:latin typeface="Palatino Linotype" panose="02040502050505030304" pitchFamily="18" charset="0"/>
              </a:rPr>
              <a:t> </a:t>
            </a:r>
            <a:endParaRPr lang="en-IN" dirty="0">
              <a:latin typeface="Palatino Linotype" panose="02040502050505030304" pitchFamily="18" charset="0"/>
            </a:endParaRPr>
          </a:p>
        </p:txBody>
      </p:sp>
    </p:spTree>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BAB65EE9-B380-F2EB-9633-990F74B8DCBE}"/>
              </a:ext>
            </a:extLst>
          </p:cNvPr>
          <p:cNvSpPr txBox="1"/>
          <p:nvPr/>
        </p:nvSpPr>
        <p:spPr>
          <a:xfrm>
            <a:off x="479376" y="229613"/>
            <a:ext cx="11161240" cy="1692771"/>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In SQL, the same name can be used for two (or more) attributes as long as the attributes are in different relations. If this is the case, and a multi-table query refers to two or more attributes with the same name, we must </a:t>
            </a:r>
            <a:r>
              <a:rPr lang="en-IN" b="1" i="1" dirty="0">
                <a:latin typeface="Arial" panose="020B0604020202020204" pitchFamily="34" charset="0"/>
                <a:cs typeface="Arial" panose="020B0604020202020204" pitchFamily="34" charset="0"/>
              </a:rPr>
              <a:t>qualify</a:t>
            </a:r>
            <a:r>
              <a:rPr lang="en-IN" dirty="0">
                <a:latin typeface="Arial" panose="020B0604020202020204" pitchFamily="34" charset="0"/>
                <a:cs typeface="Arial" panose="020B0604020202020204" pitchFamily="34" charset="0"/>
              </a:rPr>
              <a:t> the attribute name with the relation name to prevent ambiguity. This is done by prefixing the relation name to the attribute name and separating the two by a period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59124334"/>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a:t>
            </a:r>
            <a:r>
              <a:rPr lang="en-IN" sz="2200" b="1" dirty="0">
                <a:latin typeface="Segoe UI Light" panose="020B0502040204020203" pitchFamily="34" charset="0"/>
                <a:cs typeface="Segoe UI Light" panose="020B0502040204020203" pitchFamily="34" charset="0"/>
              </a:rPr>
              <a:t>Database, Table, Column, Index, Constraint, View, Stored Program, Compound Statement Label, User-Defined Variable, Tablespace</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64</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 whereas for </a:t>
            </a:r>
            <a:r>
              <a:rPr lang="en-IN" sz="2200" b="1" dirty="0">
                <a:latin typeface="Segoe UI Light" panose="020B0502040204020203" pitchFamily="34" charset="0"/>
                <a:cs typeface="Segoe UI Light" panose="020B0502040204020203" pitchFamily="34" charset="0"/>
              </a:rPr>
              <a:t>Alias</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256</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558393389"/>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
        <p:nvSpPr>
          <p:cNvPr id="5" name="TextBox 4">
            <a:extLst>
              <a:ext uri="{FF2B5EF4-FFF2-40B4-BE49-F238E27FC236}">
                <a16:creationId xmlns:a16="http://schemas.microsoft.com/office/drawing/2014/main" id="{C976A225-097B-180E-824B-59D7C38A0005}"/>
              </a:ext>
            </a:extLst>
          </p:cNvPr>
          <p:cNvSpPr txBox="1"/>
          <p:nvPr/>
        </p:nvSpPr>
        <p:spPr>
          <a:xfrm>
            <a:off x="479376" y="4581128"/>
            <a:ext cx="11377264"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NULL</a:t>
            </a:r>
            <a:r>
              <a:rPr lang="en-IN" dirty="0">
                <a:latin typeface="Liberation Mono"/>
              </a:rPr>
              <a:t>;  </a:t>
            </a:r>
            <a:r>
              <a:rPr lang="en-IN" dirty="0">
                <a:solidFill>
                  <a:srgbClr val="39AE0A"/>
                </a:solidFill>
                <a:latin typeface="Liberation Mono"/>
              </a:rPr>
              <a:t>// Output will be NULL and 1</a:t>
            </a:r>
          </a:p>
          <a:p>
            <a:pPr marL="285750" indent="-285750">
              <a:buFont typeface="Arial" panose="020B0604020202020204" pitchFamily="34" charset="0"/>
              <a:buChar char="•"/>
            </a:pPr>
            <a:endParaRPr lang="en-IN" sz="800" dirty="0">
              <a:solidFill>
                <a:srgbClr val="39AE0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rgbClr val="39AE0A"/>
                </a:solidFill>
                <a:latin typeface="Liberation Mono"/>
              </a:rPr>
              <a:t>// Output will be NULL </a:t>
            </a:r>
            <a:r>
              <a:rPr lang="en-IN">
                <a:solidFill>
                  <a:srgbClr val="39AE0A"/>
                </a:solidFill>
                <a:latin typeface="Liberation Mono"/>
              </a:rPr>
              <a:t>and 0</a:t>
            </a:r>
            <a:endParaRPr lang="en-IN" dirty="0">
              <a:solidFill>
                <a:srgbClr val="39AE0A"/>
              </a:solidFill>
              <a:latin typeface="Liberation Mono"/>
            </a:endParaRPr>
          </a:p>
        </p:txBody>
      </p:sp>
    </p:spTree>
    <p:extLst>
      <p:ext uri="{BB962C8B-B14F-4D97-AF65-F5344CB8AC3E}">
        <p14:creationId xmlns:p14="http://schemas.microsoft.com/office/powerpoint/2010/main" val="518904722"/>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9B91911-2077-A304-DD1C-EE2937A8CD2F}"/>
              </a:ext>
            </a:extLst>
          </p:cNvPr>
          <p:cNvSpPr txBox="1"/>
          <p:nvPr/>
        </p:nvSpPr>
        <p:spPr>
          <a:xfrm>
            <a:off x="263352" y="5190291"/>
            <a:ext cx="1180931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US" sz="800" dirty="0">
              <a:solidFill>
                <a:schemeClr val="accent4">
                  <a:lumMod val="50000"/>
                </a:schemeClr>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result of (FALSE AND UNKNOWN) is FALSE, whereas the result of (FALSE OR UNKNOWN) is UNKNOWN.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2003300"/>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(expr1, expr2 , expr3)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solidFill>
                  <a:schemeClr val="bg1">
                    <a:lumMod val="50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solidFill>
                  <a:schemeClr val="bg1">
                    <a:lumMod val="50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AS R1;</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solidFill>
                  <a:schemeClr val="bg1">
                    <a:lumMod val="50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solidFill>
                  <a:schemeClr val="bg1">
                    <a:lumMod val="50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solidFill>
                  <a:schemeClr val="bg1">
                    <a:lumMod val="50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bg1">
                    <a:lumMod val="50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solidFill>
                  <a:schemeClr val="bg1">
                    <a:lumMod val="50000"/>
                  </a:schemeClr>
                </a:solidFill>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bg1">
                    <a:lumMod val="50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solidFill>
                  <a:schemeClr val="bg1">
                    <a:lumMod val="50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solidFill>
                  <a:schemeClr val="bg1">
                    <a:lumMod val="50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solidFill>
                  <a:schemeClr val="bg1">
                    <a:lumMod val="50000"/>
                  </a:schemeClr>
                </a:solidFill>
                <a:latin typeface="Liberation Mono"/>
              </a:rPr>
              <a:t>))</a:t>
            </a:r>
            <a:r>
              <a:rPr lang="en-IN" dirty="0">
                <a:latin typeface="Liberation Mono"/>
                <a:ea typeface="Times New Roman" panose="02020603050405020304" pitchFamily="18" charset="0"/>
                <a:cs typeface="Arial" panose="020B0604020202020204" pitchFamily="34" charset="0"/>
              </a:rPr>
              <a:t>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solidFill>
                  <a:schemeClr val="bg1">
                    <a:lumMod val="50000"/>
                  </a:schemeClr>
                </a:solidFill>
                <a:latin typeface="Liberation Mono"/>
              </a:rPr>
              <a:t>(</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solidFill>
                  <a:schemeClr val="bg1">
                    <a:lumMod val="50000"/>
                  </a:schemeClr>
                </a:solidFill>
                <a:latin typeface="Liberation Mono"/>
              </a:rPr>
              <a:t>)</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p>
        </p:txBody>
      </p:sp>
      <p:sp>
        <p:nvSpPr>
          <p:cNvPr id="8" name="Rectangle 7"/>
          <p:cNvSpPr/>
          <p:nvPr/>
        </p:nvSpPr>
        <p:spPr>
          <a:xfrm>
            <a:off x="431764" y="3212976"/>
            <a:ext cx="11568891" cy="144655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D4A68"/>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D4A68"/>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FF0000"/>
                </a:solidFill>
                <a:latin typeface="Liberation Mono"/>
                <a:ea typeface="Times New Roman" panose="02020603050405020304" pitchFamily="18" charset="0"/>
              </a:rPr>
              <a:t>  </a:t>
            </a:r>
            <a:r>
              <a:rPr lang="en-IN" dirty="0">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D4A68"/>
                </a:solidFill>
                <a:latin typeface="Liberation Mono"/>
              </a:rPr>
              <a:t>CASE</a:t>
            </a:r>
            <a:r>
              <a:rPr lang="en-IN" dirty="0">
                <a:latin typeface="Liberation Mono"/>
              </a:rPr>
              <a:t> type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944683"/>
            <a:ext cx="11737303" cy="3508653"/>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D4A68"/>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a:t>
            </a:r>
            <a:r>
              <a:rPr lang="en-US" dirty="0">
                <a:solidFill>
                  <a:schemeClr val="bg1">
                    <a:lumMod val="50000"/>
                  </a:schemeClr>
                </a:solidFill>
                <a:latin typeface="Liberation Mono"/>
              </a:rPr>
              <a:t>(</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solidFill>
                  <a:schemeClr val="bg1">
                    <a:lumMod val="50000"/>
                  </a:schemeClr>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D4A68"/>
                </a:solidFill>
                <a:latin typeface="Liberation Mono"/>
              </a:rPr>
              <a:t>END</a:t>
            </a:r>
            <a:r>
              <a:rPr lang="en-US" dirty="0">
                <a:latin typeface="Liberation Mono"/>
              </a:rPr>
              <a:t> R1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3032202"/>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b="1" i="0" dirty="0">
                  <a:solidFill>
                    <a:schemeClr val="bg1">
                      <a:lumMod val="50000"/>
                    </a:schemeClr>
                  </a:solidFill>
                  <a:effectLst/>
                  <a:latin typeface="Courier New" panose="02070309020205020404" pitchFamily="49" charset="0"/>
                </a:rPr>
                <a:t>(</a:t>
              </a:r>
              <a:r>
                <a:rPr lang="en-US" dirty="0">
                  <a:solidFill>
                    <a:srgbClr val="333333"/>
                  </a:solidFill>
                  <a:latin typeface="Courier New" panose="02070309020205020404" pitchFamily="49" charset="0"/>
                </a:rPr>
                <a:t>custID</a:t>
              </a:r>
              <a:r>
                <a:rPr lang="en-US" b="1" i="0" dirty="0">
                  <a:solidFill>
                    <a:schemeClr val="bg1">
                      <a:lumMod val="50000"/>
                    </a:schemeClr>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CASE</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1</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2</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CASE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b="1" dirty="0">
                  <a:solidFill>
                    <a:srgbClr val="333333"/>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END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11" name="Rectangle 1">
            <a:extLst>
              <a:ext uri="{FF2B5EF4-FFF2-40B4-BE49-F238E27FC236}">
                <a16:creationId xmlns:a16="http://schemas.microsoft.com/office/drawing/2014/main" id="{B8A68006-ED56-4048-9949-B4DD0651201D}"/>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2981851"/>
            <a:ext cx="1070479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D4A68"/>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END</a:t>
            </a:r>
            <a:r>
              <a:rPr lang="en-IN" dirty="0">
                <a:latin typeface="Liberation Mono"/>
              </a:rPr>
              <a:t> "Customer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11" name="Rectangle 1">
            <a:extLst>
              <a:ext uri="{FF2B5EF4-FFF2-40B4-BE49-F238E27FC236}">
                <a16:creationId xmlns:a16="http://schemas.microsoft.com/office/drawing/2014/main" id="{1D4CDDBC-EEE5-413A-8EB9-5878904D606F}"/>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graphicFrame>
        <p:nvGraphicFramePr>
          <p:cNvPr id="10" name="Table 9"/>
          <p:cNvGraphicFramePr>
            <a:graphicFrameLocks noGrp="1"/>
          </p:cNvGraphicFramePr>
          <p:nvPr>
            <p:extLst>
              <p:ext uri="{D42A27DB-BD31-4B8C-83A1-F6EECF244321}">
                <p14:modId xmlns:p14="http://schemas.microsoft.com/office/powerpoint/2010/main" val="995565742"/>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524589"/>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If multiple users attempt to transfer money at the same time, the transactions should be isolated from one another to prevent conflicts or inconsistencies. Each transaction should be treated as if it is the only transaction being executed at that time.</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dirty="0">
                <a:solidFill>
                  <a:schemeClr val="tx2"/>
                </a:solidFill>
                <a:latin typeface="Liberation Mono"/>
              </a:rPr>
              <a:t>expr1,</a:t>
            </a:r>
            <a:r>
              <a:rPr lang="en-IN" sz="2000" dirty="0">
                <a:solidFill>
                  <a:srgbClr val="0077AA"/>
                </a:solidFill>
                <a:latin typeface="Liberation Mono"/>
              </a:rPr>
              <a:t> </a:t>
            </a:r>
            <a:r>
              <a:rPr lang="en-IN" sz="2000"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Tree>
    <p:extLst>
      <p:ext uri="{BB962C8B-B14F-4D97-AF65-F5344CB8AC3E}">
        <p14:creationId xmlns:p14="http://schemas.microsoft.com/office/powerpoint/2010/main" val="198625924"/>
      </p:ext>
    </p:extLst>
  </p:cSld>
  <p:clrMapOvr>
    <a:masterClrMapping/>
  </p:clrMapOvr>
  <p:transition/>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dirty="0">
                <a:solidFill>
                  <a:schemeClr val="tx2"/>
                </a:solidFill>
                <a:latin typeface="Liberation Mono"/>
              </a:rPr>
              <a:t>expr1, 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
        <p:nvSpPr>
          <p:cNvPr id="8" name="TextBox 7">
            <a:extLst>
              <a:ext uri="{FF2B5EF4-FFF2-40B4-BE49-F238E27FC236}">
                <a16:creationId xmlns:a16="http://schemas.microsoft.com/office/drawing/2014/main" id="{E83AFDC3-327C-4C89-B524-3E7125B6E29B}"/>
              </a:ext>
            </a:extLst>
          </p:cNvPr>
          <p:cNvSpPr txBox="1"/>
          <p:nvPr/>
        </p:nvSpPr>
        <p:spPr>
          <a:xfrm>
            <a:off x="1271464" y="75920"/>
            <a:ext cx="720080" cy="369332"/>
          </a:xfrm>
          <a:prstGeom prst="rect">
            <a:avLst/>
          </a:prstGeom>
          <a:noFill/>
        </p:spPr>
        <p:txBody>
          <a:bodyPr wrap="square">
            <a:spAutoFit/>
          </a:bodyPr>
          <a:lstStyle/>
          <a:p>
            <a:r>
              <a:rPr lang="en-IN" dirty="0">
                <a:solidFill>
                  <a:schemeClr val="accent5">
                    <a:lumMod val="75000"/>
                  </a:schemeClr>
                </a:solidFill>
                <a:latin typeface="Liberation Mono"/>
                <a:cs typeface="Arial" panose="020B0604020202020204" pitchFamily="34" charset="0"/>
              </a:rPr>
              <a:t>=</a:t>
            </a:r>
            <a:endParaRPr lang="en-IN" dirty="0"/>
          </a:p>
        </p:txBody>
      </p:sp>
    </p:spTree>
    <p:extLst>
      <p:ext uri="{BB962C8B-B14F-4D97-AF65-F5344CB8AC3E}">
        <p14:creationId xmlns:p14="http://schemas.microsoft.com/office/powerpoint/2010/main" val="3149576464"/>
      </p:ext>
    </p:extLst>
  </p:cSld>
  <p:clrMapOvr>
    <a:masterClrMapping/>
  </p:clrMapOvr>
  <p:transition/>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dirty="0">
                <a:solidFill>
                  <a:schemeClr val="tx2"/>
                </a:solidFill>
                <a:latin typeface="Liberation Mono"/>
              </a:rPr>
              <a:t>unit</a:t>
            </a:r>
            <a:r>
              <a:rPr lang="en-IN" sz="2000" dirty="0">
                <a:solidFill>
                  <a:srgbClr val="0077AA"/>
                </a:solidFill>
                <a:latin typeface="Liberation Mono"/>
              </a:rPr>
              <a:t> FROM </a:t>
            </a:r>
            <a:r>
              <a:rPr lang="en-IN" sz="2000"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PERIOD_DIFF(Period1, Period2);</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589690581"/>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683895"/>
            <a:ext cx="11377264"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3663526264"/>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AND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OR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0 R1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93252829"/>
              </p:ext>
            </p:extLst>
          </p:nvPr>
        </p:nvGraphicFramePr>
        <p:xfrm>
          <a:off x="406800" y="507785"/>
          <a:ext cx="11376000" cy="6233583"/>
        </p:xfrm>
        <a:graphic>
          <a:graphicData uri="http://schemas.openxmlformats.org/drawingml/2006/table">
            <a:tbl>
              <a:tblPr firstRow="1" bandRow="1">
                <a:tableStyleId>{7E9639D4-E3E2-4D34-9284-5A2195B3D0D7}</a:tableStyleId>
              </a:tblPr>
              <a:tblGrid>
                <a:gridCol w="2664864">
                  <a:extLst>
                    <a:ext uri="{9D8B030D-6E8A-4147-A177-3AD203B41FA5}">
                      <a16:colId xmlns:a16="http://schemas.microsoft.com/office/drawing/2014/main" val="20000"/>
                    </a:ext>
                  </a:extLst>
                </a:gridCol>
                <a:gridCol w="871113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CHAR(N</a:t>
                      </a:r>
                      <a:r>
                        <a:rPr kumimoji="0" lang="en-IN" sz="1800" kern="1200" dirty="0">
                          <a:solidFill>
                            <a:schemeClr val="tx1"/>
                          </a:solidFill>
                          <a:latin typeface="Liberation Mono"/>
                          <a:ea typeface="+mn-ea"/>
                          <a:cs typeface="+mn-cs"/>
                        </a:rPr>
                        <a:t>, ,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#op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ELT(N</a:t>
                      </a:r>
                      <a:r>
                        <a:rPr kumimoji="0" lang="en-IN" sz="1800" kern="1200" dirty="0">
                          <a:solidFill>
                            <a:schemeClr val="tx1"/>
                          </a:solidFill>
                          <a:latin typeface="Liberation Mono"/>
                          <a:ea typeface="+mn-ea"/>
                          <a:cs typeface="+mn-cs"/>
                        </a:rPr>
                        <a:t>,</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str3</a:t>
                      </a:r>
                      <a:r>
                        <a:rPr kumimoji="0" lang="en-IN" sz="1800" kern="1200" dirty="0">
                          <a:solidFill>
                            <a:schemeClr val="tx1"/>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7011491"/>
              </p:ext>
            </p:extLst>
          </p:nvPr>
        </p:nvGraphicFramePr>
        <p:xfrm>
          <a:off x="406800" y="612000"/>
          <a:ext cx="11376000" cy="3751578"/>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kern="1200" dirty="0">
                          <a:solidFill>
                            <a:schemeClr val="tx2"/>
                          </a:solidFill>
                          <a:latin typeface="Liberation Mono"/>
                          <a:ea typeface="+mn-ea"/>
                          <a:cs typeface="+mn-cs"/>
                        </a:rPr>
                        <a:t>expr1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73866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a:t>
            </a:r>
            <a:r>
              <a:rPr lang="en-US" dirty="0">
                <a:solidFill>
                  <a:srgbClr val="990055"/>
                </a:solidFill>
                <a:latin typeface="Liberation Mono"/>
              </a:rPr>
              <a:t>20</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p:txBody>
      </p:sp>
    </p:spTree>
    <p:extLst>
      <p:ext uri="{BB962C8B-B14F-4D97-AF65-F5344CB8AC3E}">
        <p14:creationId xmlns:p14="http://schemas.microsoft.com/office/powerpoint/2010/main" val="981062780"/>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087908960"/>
              </p:ext>
            </p:extLst>
          </p:nvPr>
        </p:nvGraphicFramePr>
        <p:xfrm>
          <a:off x="406800" y="612000"/>
          <a:ext cx="11376000" cy="3096681"/>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406800" y="3933056"/>
            <a:ext cx="1137600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214379081"/>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894292196"/>
              </p:ext>
            </p:extLst>
          </p:nvPr>
        </p:nvGraphicFramePr>
        <p:xfrm>
          <a:off x="406800" y="612000"/>
          <a:ext cx="11376000" cy="3964092"/>
        </p:xfrm>
        <a:graphic>
          <a:graphicData uri="http://schemas.openxmlformats.org/drawingml/2006/table">
            <a:tbl>
              <a:tblPr firstRow="1" bandRow="1">
                <a:tableStyleId>{7E9639D4-E3E2-4D34-9284-5A2195B3D0D7}</a:tableStyleId>
              </a:tblPr>
              <a:tblGrid>
                <a:gridCol w="3057300">
                  <a:extLst>
                    <a:ext uri="{9D8B030D-6E8A-4147-A177-3AD203B41FA5}">
                      <a16:colId xmlns:a16="http://schemas.microsoft.com/office/drawing/2014/main" val="20000"/>
                    </a:ext>
                  </a:extLst>
                </a:gridCol>
                <a:gridCol w="83187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from_str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406800" y="4739660"/>
            <a:ext cx="11376000" cy="184665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phone,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ISNULL</a:t>
            </a:r>
            <a:r>
              <a:rPr lang="en-US" dirty="0">
                <a:solidFill>
                  <a:schemeClr val="tx1">
                    <a:lumMod val="65000"/>
                    <a:lumOff val="35000"/>
                  </a:schemeClr>
                </a:solidFill>
                <a:latin typeface="Liberation Mono"/>
              </a:rPr>
              <a:t>(</a:t>
            </a:r>
            <a:r>
              <a:rPr lang="en-US" dirty="0">
                <a:latin typeface="Liberation Mono"/>
              </a:rPr>
              <a:t>phone</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IN" dirty="0">
                <a:solidFill>
                  <a:srgbClr val="669900"/>
                </a:solidFill>
                <a:latin typeface="Liberation Mono"/>
              </a:rPr>
              <a:t>'*'</a:t>
            </a:r>
            <a:r>
              <a:rPr lang="en-US" dirty="0">
                <a:latin typeface="Liberation Mono"/>
              </a:rPr>
              <a:t>,</a:t>
            </a:r>
            <a:r>
              <a:rPr lang="en-US" dirty="0">
                <a:solidFill>
                  <a:srgbClr val="990055"/>
                </a:solidFill>
                <a:latin typeface="Liberation Mono"/>
              </a:rPr>
              <a:t>10</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RPAD</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phone, </a:t>
            </a:r>
            <a:r>
              <a:rPr lang="en-US" dirty="0">
                <a:solidFill>
                  <a:srgbClr val="990055"/>
                </a:solidFill>
                <a:latin typeface="Liberation Mono"/>
              </a:rPr>
              <a:t>4</a:t>
            </a:r>
            <a:r>
              <a:rPr lang="en-US" dirty="0">
                <a:solidFill>
                  <a:schemeClr val="tx1">
                    <a:lumMod val="65000"/>
                    <a:lumOff val="35000"/>
                  </a:schemeClr>
                </a:solidFill>
                <a:latin typeface="Liberation Mono"/>
              </a:rPr>
              <a:t>)</a:t>
            </a:r>
            <a:r>
              <a:rPr lang="en-US" dirty="0">
                <a:latin typeface="Liberation Mono"/>
              </a:rPr>
              <a:t>, </a:t>
            </a:r>
            <a:r>
              <a:rPr lang="en-US" dirty="0">
                <a:solidFill>
                  <a:srgbClr val="990055"/>
                </a:solidFill>
                <a:latin typeface="Liberation Mono"/>
              </a:rPr>
              <a:t>10</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rPr>
              <a:t> emp </a:t>
            </a:r>
            <a:r>
              <a:rPr lang="en-US" dirty="0">
                <a:solidFill>
                  <a:srgbClr val="0077AA"/>
                </a:solidFill>
                <a:latin typeface="Liberation Mono"/>
                <a:cs typeface="Times New Roman" panose="02020603050405020304" pitchFamily="18" charset="0"/>
              </a:rPr>
              <a:t>SET</a:t>
            </a:r>
            <a:r>
              <a:rPr lang="en-US" dirty="0">
                <a:latin typeface="Liberation Mono"/>
              </a:rPr>
              <a:t> job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latin typeface="Liberation Mono"/>
              </a:rPr>
              <a:t>job, job, </a:t>
            </a:r>
            <a:r>
              <a:rPr lang="en-US" dirty="0">
                <a:solidFill>
                  <a:srgbClr val="DD4A68"/>
                </a:solidFill>
                <a:latin typeface="Liberation Mono"/>
              </a:rPr>
              <a:t>LOWER</a:t>
            </a:r>
            <a:r>
              <a:rPr lang="en-US" dirty="0">
                <a:solidFill>
                  <a:schemeClr val="tx1">
                    <a:lumMod val="65000"/>
                    <a:lumOff val="35000"/>
                  </a:schemeClr>
                </a:solidFill>
                <a:latin typeface="Liberation Mono"/>
              </a:rPr>
              <a:t>(</a:t>
            </a:r>
            <a:r>
              <a:rPr lang="en-US" dirty="0">
                <a:latin typeface="Liberation Mono"/>
              </a:rPr>
              <a:t>job</a:t>
            </a:r>
            <a:r>
              <a:rPr lang="en-US" dirty="0">
                <a:solidFill>
                  <a:schemeClr val="tx1">
                    <a:lumMod val="65000"/>
                    <a:lumOff val="35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1549864259"/>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692696"/>
            <a:ext cx="11809312" cy="603242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sal</a:t>
            </a:r>
            <a:r>
              <a:rPr lang="en-IN" dirty="0">
                <a:solidFill>
                  <a:schemeClr val="accent4">
                    <a:lumMod val="50000"/>
                  </a:schemeClr>
                </a:solidFill>
                <a:latin typeface="Liberation Mono"/>
              </a:rPr>
              <a:t>/</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dirty="0">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c1,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REPEAT</a:t>
            </a:r>
            <a:r>
              <a:rPr lang="en-US" dirty="0">
                <a:solidFill>
                  <a:schemeClr val="bg1">
                    <a:lumMod val="50000"/>
                  </a:schemeClr>
                </a:solidFill>
                <a:latin typeface="Liberation Mono"/>
              </a:rPr>
              <a:t>(</a:t>
            </a:r>
            <a:r>
              <a:rPr lang="en-US" dirty="0">
                <a:latin typeface="Liberation Mono"/>
              </a:rPr>
              <a:t>'0', 10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bg1">
                    <a:lumMod val="50000"/>
                  </a:schemeClr>
                </a:solidFill>
                <a:latin typeface="Liberation Mono"/>
              </a:rPr>
              <a:t>(</a:t>
            </a:r>
            <a:r>
              <a:rPr lang="en-US" dirty="0">
                <a:latin typeface="Liberation Mono"/>
              </a:rPr>
              <a:t>c1</a:t>
            </a:r>
            <a:r>
              <a:rPr lang="en-US" dirty="0">
                <a:solidFill>
                  <a:schemeClr val="bg1">
                    <a:lumMod val="50000"/>
                  </a:schemeClr>
                </a:solidFill>
                <a:latin typeface="Liberation Mono"/>
              </a:rPr>
              <a:t>))</a:t>
            </a:r>
            <a:r>
              <a:rPr lang="en-US" dirty="0">
                <a:latin typeface="Liberation Mono"/>
              </a:rPr>
              <a:t> , c1 </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leading_zeroes;</a:t>
            </a:r>
          </a:p>
          <a:p>
            <a:pPr marL="285750" indent="-285750">
              <a:buFont typeface="Arial" panose="020B0604020202020204" pitchFamily="34" charset="0"/>
              <a:buChar char="•"/>
            </a:pPr>
            <a:endParaRPr lang="en-IN"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solidFill>
                  <a:schemeClr val="bg1">
                    <a:lumMod val="50000"/>
                  </a:schemeClr>
                </a:solidFill>
                <a:latin typeface="Liberation Mono"/>
                <a:cs typeface="Times New Roman" panose="02020603050405020304" pitchFamily="18" charset="0"/>
              </a:rPr>
              <a:t> </a:t>
            </a:r>
            <a:r>
              <a:rPr lang="en-US" dirty="0">
                <a:solidFill>
                  <a:srgbClr val="990055"/>
                </a:solidFill>
                <a:latin typeface="Liberation Mono"/>
              </a:rPr>
              <a:t>1 </a:t>
            </a:r>
            <a:r>
              <a:rPr lang="en-US" dirty="0">
                <a:latin typeface="Liberation Mono"/>
                <a:cs typeface="Times New Roman" panose="02020603050405020304" pitchFamily="18" charset="0"/>
              </a:rPr>
              <a:t>"Days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CandidateID,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R1,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R2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vote_response;</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Stringnumber;</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cs typeface="Times New Roman" panose="02020603050405020304" pitchFamily="18" charset="0"/>
              </a:rPr>
              <a:t> emp </a:t>
            </a:r>
            <a:r>
              <a:rPr lang="en-US" dirty="0">
                <a:solidFill>
                  <a:srgbClr val="0077AA"/>
                </a:solidFill>
                <a:latin typeface="Liberation Mono"/>
                <a:cs typeface="Times New Roman" panose="02020603050405020304" pitchFamily="18" charset="0"/>
              </a:rPr>
              <a:t>SET</a:t>
            </a:r>
            <a:r>
              <a:rPr lang="en-US" dirty="0">
                <a:latin typeface="Liberation Mono"/>
                <a:cs typeface="Times New Roman" panose="02020603050405020304" pitchFamily="18" charset="0"/>
              </a:rPr>
              <a:t> job :=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job, </a:t>
            </a:r>
            <a:r>
              <a:rPr lang="en-US" dirty="0">
                <a:solidFill>
                  <a:srgbClr val="669900"/>
                </a:solidFill>
                <a:latin typeface="Liberation Mono"/>
              </a:rPr>
              <a:t>'officers'</a:t>
            </a:r>
            <a:r>
              <a:rPr lang="en-US" dirty="0">
                <a:latin typeface="Liberation Mono"/>
                <a:cs typeface="Times New Roman" panose="02020603050405020304" pitchFamily="18" charset="0"/>
              </a:rPr>
              <a:t>, </a:t>
            </a:r>
            <a:r>
              <a:rPr lang="en-US" dirty="0">
                <a:solidFill>
                  <a:srgbClr val="669900"/>
                </a:solidFill>
                <a:latin typeface="Liberation Mono"/>
              </a:rPr>
              <a:t>'Officers'</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706177096"/>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bg1">
                    <a:lumMod val="50000"/>
                  </a:schemeClr>
                </a:solidFill>
                <a:latin typeface="Liberation Mono"/>
              </a:rPr>
              <a:t>)))</a:t>
            </a:r>
            <a:r>
              <a:rPr lang="en-US" dirty="0">
                <a:latin typeface="Liberation Mono"/>
              </a:rPr>
              <a:t> "Title Case" </a:t>
            </a:r>
            <a:r>
              <a:rPr lang="en-US" dirty="0">
                <a:solidFill>
                  <a:srgbClr val="0077AA"/>
                </a:solidFill>
                <a:latin typeface="Liberation Mono"/>
                <a:cs typeface="Times New Roman" panose="02020603050405020304" pitchFamily="18" charset="0"/>
              </a:rPr>
              <a:t>FROM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UCASE</a:t>
            </a:r>
            <a:r>
              <a:rPr lang="en-US" dirty="0">
                <a:solidFill>
                  <a:schemeClr val="bg1">
                    <a:lumMod val="50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bg1">
                    <a:lumMod val="50000"/>
                  </a:schemeClr>
                </a:solidFill>
                <a:latin typeface="Liberation Mono"/>
              </a:rPr>
              <a:t>)))</a:t>
            </a:r>
            <a:r>
              <a:rPr lang="en-US" dirty="0">
                <a:latin typeface="Liberation Mono"/>
              </a:rPr>
              <a:t>;</a:t>
            </a:r>
            <a:endParaRPr lang="en-IN" dirty="0"/>
          </a:p>
        </p:txBody>
      </p:sp>
    </p:spTree>
    <p:extLst>
      <p:ext uri="{BB962C8B-B14F-4D97-AF65-F5344CB8AC3E}">
        <p14:creationId xmlns:p14="http://schemas.microsoft.com/office/powerpoint/2010/main" val="3400351906"/>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a|e|i|o|u</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a|m</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//starts with</a:t>
            </a:r>
            <a:endParaRPr lang="en-IN" dirty="0">
              <a:solidFill>
                <a:srgbClr val="39AE0A"/>
              </a:solidFill>
              <a:latin typeface="Liberation Mono"/>
            </a:endParaRP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n|r</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//ends with</a:t>
            </a:r>
            <a:endParaRPr lang="en-IN" dirty="0">
              <a:solidFill>
                <a:srgbClr val="39AE0A"/>
              </a:solidFill>
              <a:latin typeface="Liberation Mono"/>
            </a:endParaRPr>
          </a:p>
        </p:txBody>
      </p:sp>
      <p:sp>
        <p:nvSpPr>
          <p:cNvPr id="4" name="TextBox 3">
            <a:extLst>
              <a:ext uri="{FF2B5EF4-FFF2-40B4-BE49-F238E27FC236}">
                <a16:creationId xmlns:a16="http://schemas.microsoft.com/office/drawing/2014/main" id="{A347D7FC-4A72-4387-820C-9DDB5A36F459}"/>
              </a:ext>
            </a:extLst>
          </p:cNvPr>
          <p:cNvSpPr txBox="1"/>
          <p:nvPr/>
        </p:nvSpPr>
        <p:spPr>
          <a:xfrm>
            <a:off x="406800" y="3861048"/>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635243"/>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-1.23</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-1.58</a:t>
            </a:r>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990055"/>
                </a:solidFill>
                <a:latin typeface="Liberation Mono"/>
              </a:rPr>
              <a:t>899999</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100000</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OTP;</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weight, </a:t>
            </a:r>
            <a:r>
              <a:rPr lang="en-US" dirty="0">
                <a:solidFill>
                  <a:srgbClr val="DD4A68"/>
                </a:solidFill>
                <a:latin typeface="Liberation Mono"/>
              </a:rPr>
              <a:t>TRUNCATE</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weight, </a:t>
            </a:r>
            <a:r>
              <a:rPr lang="en-IN" dirty="0">
                <a:solidFill>
                  <a:srgbClr val="990055"/>
                </a:solidFill>
                <a:latin typeface="Liberation Mono"/>
              </a:rPr>
              <a:t>0</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RIGHT</a:t>
            </a:r>
            <a:r>
              <a:rPr lang="en-US" dirty="0">
                <a:solidFill>
                  <a:schemeClr val="bg1">
                    <a:lumMod val="50000"/>
                  </a:schemeClr>
                </a:solidFill>
                <a:latin typeface="Liberation Mono"/>
                <a:cs typeface="Arial" panose="020B0604020202020204" pitchFamily="34" charset="0"/>
              </a:rPr>
              <a:t>(</a:t>
            </a:r>
            <a:r>
              <a:rPr lang="en-US" dirty="0">
                <a:solidFill>
                  <a:srgbClr val="DD4A68"/>
                </a:solidFill>
                <a:latin typeface="Liberation Mono"/>
              </a:rPr>
              <a:t>MOD</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weight , </a:t>
            </a:r>
            <a:r>
              <a:rPr lang="en-US" dirty="0">
                <a:solidFill>
                  <a:srgbClr val="990055"/>
                </a:solidFill>
                <a:latin typeface="Liberation Mono"/>
              </a:rPr>
              <a:t>1</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2</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mass_table;</a:t>
            </a:r>
            <a:endParaRPr lang="en-IN" dirty="0">
              <a:latin typeface="Liberation Mono"/>
              <a:cs typeface="Arial" panose="020B0604020202020204" pitchFamily="34" charset="0"/>
            </a:endParaRPr>
          </a:p>
        </p:txBody>
      </p:sp>
      <p:sp>
        <p:nvSpPr>
          <p:cNvPr id="2" name="TextBox 5">
            <a:extLst>
              <a:ext uri="{FF2B5EF4-FFF2-40B4-BE49-F238E27FC236}">
                <a16:creationId xmlns:a16="http://schemas.microsoft.com/office/drawing/2014/main" id="{E1A9FBF2-71CD-5947-4F5B-92234CAF67FB}"/>
              </a:ext>
            </a:extLst>
          </p:cNvPr>
          <p:cNvSpPr txBox="1"/>
          <p:nvPr/>
        </p:nvSpPr>
        <p:spPr>
          <a:xfrm>
            <a:off x="335360" y="188640"/>
            <a:ext cx="4320480"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rPr>
              <a:t>b </a:t>
            </a:r>
            <a:r>
              <a:rPr lang="en-IN" dirty="0">
                <a:solidFill>
                  <a:srgbClr val="990055"/>
                </a:solidFill>
                <a:latin typeface="Liberation Mono"/>
              </a:rPr>
              <a:t>–</a:t>
            </a:r>
            <a:r>
              <a:rPr lang="en-IN" dirty="0">
                <a:latin typeface="Liberation Mono"/>
              </a:rPr>
              <a:t> a +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latin typeface="Liberation Mono"/>
              </a:rPr>
              <a:t> a </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151865872"/>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dirty="0">
                <a:solidFill>
                  <a:srgbClr val="000000"/>
                </a:solidFill>
                <a:latin typeface="Liberation Mono"/>
              </a:rPr>
              <a:t>col_name</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LIMIT</a:t>
            </a:r>
            <a:r>
              <a:rPr lang="en-US" sz="2000" dirty="0">
                <a:solidFill>
                  <a:srgbClr val="000000"/>
                </a:solidFill>
                <a:latin typeface="Liberation Mono"/>
              </a:rPr>
              <a:t> number </a:t>
            </a:r>
            <a:r>
              <a:rPr lang="en-US" sz="2000" dirty="0">
                <a:solidFill>
                  <a:srgbClr val="999999"/>
                </a:solidFill>
                <a:latin typeface="Liberation Mono"/>
              </a:rPr>
              <a:t>[</a:t>
            </a:r>
            <a:r>
              <a:rPr lang="en-US" sz="2000" dirty="0">
                <a:solidFill>
                  <a:srgbClr val="0077AA"/>
                </a:solidFill>
                <a:latin typeface="Liberation Mono"/>
              </a:rPr>
              <a:t>OFFSET</a:t>
            </a:r>
            <a:r>
              <a:rPr lang="en-US" sz="2000" dirty="0">
                <a:solidFill>
                  <a:srgbClr val="000000"/>
                </a:solidFill>
                <a:latin typeface="Liberation Mono"/>
              </a:rPr>
              <a:t> number</a:t>
            </a:r>
            <a:r>
              <a:rPr lang="en-US" sz="2000" dirty="0">
                <a:solidFill>
                  <a:srgbClr val="999999"/>
                </a:solidFill>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
        <p:nvSpPr>
          <p:cNvPr id="8" name="TextBox 7">
            <a:extLst>
              <a:ext uri="{FF2B5EF4-FFF2-40B4-BE49-F238E27FC236}">
                <a16:creationId xmlns:a16="http://schemas.microsoft.com/office/drawing/2014/main" id="{406EE6C5-57FB-FA54-C0B1-B0A99A18A24C}"/>
              </a:ext>
            </a:extLst>
          </p:cNvPr>
          <p:cNvSpPr txBox="1"/>
          <p:nvPr/>
        </p:nvSpPr>
        <p:spPr>
          <a:xfrm>
            <a:off x="335360" y="332656"/>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 is known as metacharacter (all columns)</a:t>
            </a:r>
            <a:r>
              <a:rPr lang="en-IN"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967305241"/>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905161"/>
            <a:ext cx="11809312" cy="1908215"/>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Whenever you use </a:t>
            </a:r>
            <a:r>
              <a:rPr lang="en-US" b="1" dirty="0">
                <a:latin typeface="Arial" panose="020B0604020202020204" pitchFamily="34" charset="0"/>
                <a:cs typeface="Arial" panose="020B0604020202020204" pitchFamily="34" charset="0"/>
              </a:rPr>
              <a:t>DISTINCT</a:t>
            </a:r>
            <a:r>
              <a:rPr lang="en-US" dirty="0">
                <a:latin typeface="Arial" panose="020B0604020202020204" pitchFamily="34" charset="0"/>
                <a:cs typeface="Arial" panose="020B0604020202020204" pitchFamily="34" charset="0"/>
              </a:rPr>
              <a:t>, sorting takes place in server.</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60D289BB-1439-4DB8-B315-C4DAAACB6F54}"/>
              </a:ext>
            </a:extLst>
          </p:cNvPr>
          <p:cNvSpPr/>
          <p:nvPr/>
        </p:nvSpPr>
        <p:spPr>
          <a:xfrm>
            <a:off x="47328" y="-2738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260648"/>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alias_name], expression1 [ [as] alias_name], expression2 [ [as] alias_name]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where_condition2 &gt;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expr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position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having_condition1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having_condition2 &gt;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expr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position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[offset,] 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row_count OFFSET offset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UPDATE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sp>
        <p:nvSpPr>
          <p:cNvPr id="5" name="Rectangle 4">
            <a:extLst>
              <a:ext uri="{FF2B5EF4-FFF2-40B4-BE49-F238E27FC236}">
                <a16:creationId xmlns:a16="http://schemas.microsoft.com/office/drawing/2014/main" id="{439F918E-6E78-C2CF-8BC9-27F07780B344}"/>
              </a:ext>
            </a:extLst>
          </p:cNvPr>
          <p:cNvSpPr/>
          <p:nvPr/>
        </p:nvSpPr>
        <p:spPr>
          <a:xfrm>
            <a:off x="2171564" y="3212976"/>
            <a:ext cx="7848872" cy="707886"/>
          </a:xfrm>
          <a:prstGeom prst="rect">
            <a:avLst/>
          </a:prstGeom>
        </p:spPr>
        <p:txBody>
          <a:bodyPr wrap="square">
            <a:spAutoFit/>
          </a:bodyPr>
          <a:lstStyle/>
          <a:p>
            <a:r>
              <a:rPr lang="en-US" sz="2000" dirty="0">
                <a:latin typeface="Palatino Linotype" panose="02040502050505030304" pitchFamily="18" charset="0"/>
              </a:rPr>
              <a:t>An entity in DBMS is a real-world object that has certain properties called attributes that define the nature of the entity.</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791138314"/>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 value </a:t>
            </a:r>
            <a:r>
              <a:rPr lang="en-IN" sz="2000" dirty="0">
                <a:latin typeface="Liberation Mono"/>
              </a:rPr>
              <a:t>|</a:t>
            </a:r>
            <a:r>
              <a:rPr lang="en-IN" sz="2000" dirty="0">
                <a:solidFill>
                  <a:srgbClr val="0077AA"/>
                </a:solidFill>
                <a:latin typeface="Liberation Mono"/>
              </a:rPr>
              <a:t> DEFAULT }</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03539" y="3124200"/>
            <a:ext cx="11584921" cy="736933"/>
          </a:xfrm>
          <a:prstGeom prst="rect">
            <a:avLst/>
          </a:prstGeom>
          <a:solidFill>
            <a:schemeClr val="bg1"/>
          </a:solidFill>
        </p:spPr>
        <p:txBody>
          <a:bodyPr wrap="square">
            <a:spAutoFit/>
          </a:bodyPr>
          <a:lstStyle/>
          <a:p>
            <a:pPr>
              <a:lnSpc>
                <a:spcPct val="107000"/>
              </a:lnSpc>
            </a:pPr>
            <a:r>
              <a:rPr lang="en-US" sz="2000" dirty="0">
                <a:latin typeface="Palatino Linotype" panose="02040502050505030304" pitchFamily="18" charset="0"/>
                <a:cs typeface="Segoe UI Light" panose="020B0502040204020203" pitchFamily="34" charset="0"/>
              </a:rPr>
              <a:t>SQL allows the user to order the tuples in the result of a query by the values of one or more of the attributes that appear in the query result, by using the ORDER BY clause.</a:t>
            </a:r>
            <a:endParaRPr lang="en-IN" sz="2000" dirty="0">
              <a:latin typeface="Palatino Linotype" panose="02040502050505030304" pitchFamily="18" charset="0"/>
              <a:cs typeface="Segoe UI Light" panose="020B0502040204020203" pitchFamily="34" charset="0"/>
            </a:endParaRPr>
          </a:p>
        </p:txBody>
      </p:sp>
      <p:sp>
        <p:nvSpPr>
          <p:cNvPr id="6" name="Rectangle 5"/>
          <p:cNvSpPr/>
          <p:nvPr/>
        </p:nvSpPr>
        <p:spPr>
          <a:xfrm>
            <a:off x="303539" y="4052098"/>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Tree>
    <p:extLst>
      <p:ext uri="{BB962C8B-B14F-4D97-AF65-F5344CB8AC3E}">
        <p14:creationId xmlns:p14="http://schemas.microsoft.com/office/powerpoint/2010/main" val="1630039859"/>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1" name="Rectangle 60">
            <a:extLst>
              <a:ext uri="{FF2B5EF4-FFF2-40B4-BE49-F238E27FC236}">
                <a16:creationId xmlns:a16="http://schemas.microsoft.com/office/drawing/2014/main" id="{A0754C73-2F69-44A5-BD3C-C284BFC30F58}"/>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Tree>
    <p:extLst>
      <p:ext uri="{BB962C8B-B14F-4D97-AF65-F5344CB8AC3E}">
        <p14:creationId xmlns:p14="http://schemas.microsoft.com/office/powerpoint/2010/main" val="3515243402"/>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980728"/>
            <a:ext cx="11809310" cy="5866350"/>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NOT NULL</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sal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latin typeface="Liberation Mono"/>
                <a:ea typeface="Times New Roman" panose="02020603050405020304" pitchFamily="18" charset="0"/>
              </a:rPr>
              <a:t> -sal;</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ename;</a:t>
            </a:r>
            <a:endParaRPr lang="en-IN" dirty="0">
              <a:solidFill>
                <a:schemeClr val="tx1">
                  <a:lumMod val="85000"/>
                  <a:lumOff val="15000"/>
                </a:schemeClr>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BF1557B7-1BAB-4F9E-90BB-2E5F28D5346D}"/>
              </a:ext>
            </a:extLst>
          </p:cNvPr>
          <p:cNvSpPr/>
          <p:nvPr/>
        </p:nvSpPr>
        <p:spPr>
          <a:xfrm>
            <a:off x="191346" y="12771"/>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Tree>
    <p:extLst>
      <p:ext uri="{BB962C8B-B14F-4D97-AF65-F5344CB8AC3E}">
        <p14:creationId xmlns:p14="http://schemas.microsoft.com/office/powerpoint/2010/main" val="3511890637"/>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13285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721230"/>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2911624"/>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805264"/>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3724096"/>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department, …</a:t>
            </a:r>
            <a:r>
              <a:rPr lang="en-IN" sz="2200" dirty="0">
                <a:solidFill>
                  <a:schemeClr val="bg2">
                    <a:lumMod val="25000"/>
                  </a:schemeClr>
                </a:solidFill>
                <a:latin typeface="Palatino Linotype" panose="02040502050505030304" pitchFamily="18" charset="0"/>
              </a:rPr>
              <a:t>)</a:t>
            </a: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a:t>
            </a:r>
            <a:r>
              <a:rPr lang="en-IN" sz="2200">
                <a:solidFill>
                  <a:schemeClr val="tx1">
                    <a:lumMod val="85000"/>
                    <a:lumOff val="15000"/>
                  </a:schemeClr>
                </a:solidFill>
                <a:latin typeface="Palatino Linotype" panose="02040502050505030304" pitchFamily="18" charset="0"/>
              </a:rPr>
              <a:t>, student’s </a:t>
            </a:r>
            <a:r>
              <a:rPr lang="en-IN" sz="2200" dirty="0">
                <a:solidFill>
                  <a:schemeClr val="tx1">
                    <a:lumMod val="85000"/>
                    <a:lumOff val="15000"/>
                  </a:schemeClr>
                </a:solidFill>
                <a:latin typeface="Palatino Linotype" panose="02040502050505030304" pitchFamily="18" charset="0"/>
              </a:rPr>
              <a:t>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955792414"/>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005064"/>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204864"/>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0892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
        <p:nvSpPr>
          <p:cNvPr id="3" name="TextBox 2">
            <a:extLst>
              <a:ext uri="{FF2B5EF4-FFF2-40B4-BE49-F238E27FC236}">
                <a16:creationId xmlns:a16="http://schemas.microsoft.com/office/drawing/2014/main" id="{78E204C2-8354-E3D1-5822-6CD25B91F8B8}"/>
              </a:ext>
            </a:extLst>
          </p:cNvPr>
          <p:cNvSpPr txBox="1"/>
          <p:nvPr/>
        </p:nvSpPr>
        <p:spPr>
          <a:xfrm>
            <a:off x="5255397" y="2380002"/>
            <a:ext cx="6643108" cy="70788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SQL permits us to use the notation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a:latin typeface="Arial" panose="020B0604020202020204" pitchFamily="34" charset="0"/>
                <a:cs typeface="Arial" panose="020B0604020202020204" pitchFamily="34" charset="0"/>
              </a:rPr>
              <a:t>) to denote a tuple of arity (attribute) n containing values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err="1">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p:txBody>
      </p:sp>
      <p:sp>
        <p:nvSpPr>
          <p:cNvPr id="4" name="TextBox 3">
            <a:extLst>
              <a:ext uri="{FF2B5EF4-FFF2-40B4-BE49-F238E27FC236}">
                <a16:creationId xmlns:a16="http://schemas.microsoft.com/office/drawing/2014/main" id="{35A23B68-C0C9-D0C6-5CBB-E6A03F2C3267}"/>
              </a:ext>
            </a:extLst>
          </p:cNvPr>
          <p:cNvSpPr txBox="1"/>
          <p:nvPr/>
        </p:nvSpPr>
        <p:spPr>
          <a:xfrm>
            <a:off x="5284028" y="3163341"/>
            <a:ext cx="6480720" cy="769441"/>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(EMP.DEPTNO, DNAME)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(DEPT.DEPTNO, 'SALES');</a:t>
            </a:r>
          </a:p>
        </p:txBody>
      </p:sp>
    </p:spTree>
    <p:extLst>
      <p:ext uri="{BB962C8B-B14F-4D97-AF65-F5344CB8AC3E}">
        <p14:creationId xmlns:p14="http://schemas.microsoft.com/office/powerpoint/2010/main" val="139947438"/>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955369" y="2560471"/>
            <a:ext cx="8795366"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 </a:t>
            </a:r>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9" name="Rectangle 8">
            <a:extLst>
              <a:ext uri="{FF2B5EF4-FFF2-40B4-BE49-F238E27FC236}">
                <a16:creationId xmlns:a16="http://schemas.microsoft.com/office/drawing/2014/main" id="{8CE928B2-CC82-4905-89B0-168119B134B8}"/>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42BD7AD7-2232-4C95-B376-67CE7D3A67B5}"/>
              </a:ext>
            </a:extLst>
          </p:cNvPr>
          <p:cNvSpPr txBox="1"/>
          <p:nvPr/>
        </p:nvSpPr>
        <p:spPr>
          <a:xfrm>
            <a:off x="6744072" y="6167045"/>
            <a:ext cx="5328592"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25291109"/>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533426059"/>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7" name="Rectangle 6">
            <a:extLst>
              <a:ext uri="{FF2B5EF4-FFF2-40B4-BE49-F238E27FC236}">
                <a16:creationId xmlns:a16="http://schemas.microsoft.com/office/drawing/2014/main" id="{C5366487-8218-4A87-9657-278070489131}"/>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Tree>
    <p:extLst>
      <p:ext uri="{BB962C8B-B14F-4D97-AF65-F5344CB8AC3E}">
        <p14:creationId xmlns:p14="http://schemas.microsoft.com/office/powerpoint/2010/main" val="4091968451"/>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354324457"/>
              </p:ext>
            </p:extLst>
          </p:nvPr>
        </p:nvGraphicFramePr>
        <p:xfrm>
          <a:off x="335360" y="1605136"/>
          <a:ext cx="11593288" cy="1889748"/>
        </p:xfrm>
        <a:graphic>
          <a:graphicData uri="http://schemas.openxmlformats.org/drawingml/2006/table">
            <a:tbl>
              <a:tblPr firstRow="1" bandRow="1">
                <a:tableStyleId>{7E9639D4-E3E2-4D34-9284-5A2195B3D0D7}</a:tableStyleId>
              </a:tblPr>
              <a:tblGrid>
                <a:gridCol w="3168352">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0B45598B-3435-4FB4-BA9E-389C59DF1284}"/>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4FCC00-187A-7FEB-A338-C791737B9ABF}"/>
              </a:ext>
            </a:extLst>
          </p:cNvPr>
          <p:cNvSpPr/>
          <p:nvPr/>
        </p:nvSpPr>
        <p:spPr>
          <a:xfrm>
            <a:off x="263352" y="5941149"/>
            <a:ext cx="11430936" cy="800219"/>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If any argument is NULL, the both functions return NULLs immediately without doing any comparison..</a:t>
            </a:r>
          </a:p>
        </p:txBody>
      </p:sp>
    </p:spTree>
    <p:extLst>
      <p:ext uri="{BB962C8B-B14F-4D97-AF65-F5344CB8AC3E}">
        <p14:creationId xmlns:p14="http://schemas.microsoft.com/office/powerpoint/2010/main" val="887705388"/>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91345" y="1772816"/>
            <a:ext cx="11809310" cy="337335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endParaRPr lang="en-IN" dirty="0">
              <a:solidFill>
                <a:srgbClr val="000000"/>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07750ECE-68B7-4B8F-BA73-0BEF6158C3A0}"/>
              </a:ext>
            </a:extLst>
          </p:cNvPr>
          <p:cNvSpPr/>
          <p:nvPr/>
        </p:nvSpPr>
        <p:spPr>
          <a:xfrm>
            <a:off x="387116" y="47443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Tree>
    <p:extLst>
      <p:ext uri="{BB962C8B-B14F-4D97-AF65-F5344CB8AC3E}">
        <p14:creationId xmlns:p14="http://schemas.microsoft.com/office/powerpoint/2010/main" val="2020883761"/>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2185214"/>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a:p>
            <a:pPr marL="285750" indent="-285750" algn="just">
              <a:buFont typeface="Arial" panose="020B0604020202020204" pitchFamily="34" charset="0"/>
              <a:buChar char="•"/>
            </a:pPr>
            <a:endParaRPr lang="en-US"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US" sz="2000" dirty="0">
                <a:latin typeface="Palatino Linotype" panose="02040502050505030304" pitchFamily="18" charset="0"/>
                <a:cs typeface="Courier New" panose="02070309020205020404" pitchFamily="49" charset="0"/>
              </a:rPr>
              <a:t>SQL uses a three-valued logic: besides true and false, the result of logical expressions can also be unknown. SQL’s three valued logic is a consequence of supporting null to mark absent data.</a:t>
            </a:r>
            <a:endParaRPr lang="en-IN" sz="2000" dirty="0">
              <a:latin typeface="Palatino Linotype" panose="02040502050505030304" pitchFamily="18" charset="0"/>
              <a:cs typeface="Courier New" panose="02070309020205020404" pitchFamily="49" charset="0"/>
            </a:endParaRP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58227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191344" y="1212442"/>
            <a:ext cx="3456384" cy="1277273"/>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p>
          <a:p>
            <a:pPr marL="723900"/>
            <a:r>
              <a:rPr lang="en-US" sz="2200" b="0" i="0" dirty="0">
                <a:solidFill>
                  <a:srgbClr val="A67F59"/>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1" dirty="0">
                <a:solidFill>
                  <a:srgbClr val="000000"/>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6869788" cy="76944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000" dirty="0">
                <a:solidFill>
                  <a:srgbClr val="669900"/>
                </a:solidFill>
                <a:latin typeface="Liberation Mono"/>
              </a:rPr>
              <a:t># will return Empty set</a:t>
            </a:r>
            <a:endParaRPr lang="en-IN" dirty="0">
              <a:solidFill>
                <a:srgbClr val="669900"/>
              </a:solidFill>
              <a:latin typeface="Liberation Mono"/>
            </a:endParaRP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a:rPr>
              <a:t>SELECT</a:t>
            </a:r>
            <a:r>
              <a:rPr lang="en-IN" sz="2000" dirty="0">
                <a:solidFill>
                  <a:srgbClr val="006FE0"/>
                </a:solidFill>
                <a:latin typeface="Source Code Pro"/>
              </a:rPr>
              <a:t> </a:t>
            </a:r>
            <a:r>
              <a:rPr lang="en-IN" sz="2000" dirty="0">
                <a:solidFill>
                  <a:srgbClr val="0077AA"/>
                </a:solidFill>
                <a:latin typeface="Source Code Pro"/>
              </a:rPr>
              <a:t>true</a:t>
            </a:r>
            <a:r>
              <a:rPr lang="en-IN" sz="2000" dirty="0">
                <a:solidFill>
                  <a:srgbClr val="445870"/>
                </a:solidFill>
                <a:latin typeface="Source Code Pro"/>
              </a:rPr>
              <a:t>,</a:t>
            </a:r>
            <a:r>
              <a:rPr lang="en-IN" sz="2000" dirty="0">
                <a:solidFill>
                  <a:srgbClr val="006FE0"/>
                </a:solidFill>
                <a:latin typeface="Source Code Pro"/>
              </a:rPr>
              <a:t> </a:t>
            </a:r>
            <a:r>
              <a:rPr lang="en-IN" sz="2000" dirty="0">
                <a:solidFill>
                  <a:srgbClr val="0077AA"/>
                </a:solidFill>
                <a:latin typeface="Source Code Pro"/>
              </a:rPr>
              <a:t>false</a:t>
            </a:r>
            <a:r>
              <a:rPr lang="en-IN" sz="2000" dirty="0">
                <a:solidFill>
                  <a:srgbClr val="445870"/>
                </a:solidFill>
                <a:latin typeface="Source Code Pro"/>
              </a:rPr>
              <a:t>,</a:t>
            </a:r>
            <a:r>
              <a:rPr lang="en-IN" sz="2000" dirty="0">
                <a:solidFill>
                  <a:srgbClr val="006FE0"/>
                </a:solidFill>
                <a:latin typeface="Source Code Pro"/>
              </a:rPr>
              <a:t> </a:t>
            </a:r>
            <a:r>
              <a:rPr lang="en-IN" sz="2000" dirty="0">
                <a:solidFill>
                  <a:srgbClr val="0077AA"/>
                </a:solidFill>
                <a:latin typeface="Source Code Pro"/>
              </a:rPr>
              <a:t>TRUE</a:t>
            </a:r>
            <a:r>
              <a:rPr lang="en-IN" sz="2000" dirty="0">
                <a:solidFill>
                  <a:srgbClr val="445870"/>
                </a:solidFill>
                <a:latin typeface="Source Code Pro"/>
              </a:rPr>
              <a:t>,</a:t>
            </a:r>
            <a:r>
              <a:rPr lang="en-IN" sz="2000" dirty="0">
                <a:solidFill>
                  <a:srgbClr val="006FE0"/>
                </a:solidFill>
                <a:latin typeface="Source Code Pro"/>
              </a:rPr>
              <a:t> </a:t>
            </a:r>
            <a:r>
              <a:rPr lang="en-IN" sz="2000" dirty="0">
                <a:solidFill>
                  <a:srgbClr val="0077AA"/>
                </a:solidFill>
                <a:latin typeface="Source Code Pro"/>
              </a:rPr>
              <a:t>FALSE</a:t>
            </a:r>
            <a:r>
              <a:rPr lang="en-IN" sz="2000" dirty="0">
                <a:solidFill>
                  <a:srgbClr val="445870"/>
                </a:solidFill>
                <a:latin typeface="Source Code Pro"/>
              </a:rPr>
              <a:t>,</a:t>
            </a:r>
            <a:r>
              <a:rPr lang="en-IN" sz="2000" dirty="0">
                <a:solidFill>
                  <a:srgbClr val="006FE0"/>
                </a:solidFill>
                <a:latin typeface="Source Code Pro"/>
              </a:rPr>
              <a:t> </a:t>
            </a:r>
            <a:r>
              <a:rPr lang="en-IN" sz="2000" dirty="0">
                <a:solidFill>
                  <a:srgbClr val="0077AA"/>
                </a:solidFill>
                <a:latin typeface="Source Code Pro"/>
              </a:rPr>
              <a:t>True</a:t>
            </a:r>
            <a:r>
              <a:rPr lang="en-IN" sz="2000" dirty="0">
                <a:solidFill>
                  <a:srgbClr val="445870"/>
                </a:solidFill>
                <a:latin typeface="Source Code Pro"/>
              </a:rPr>
              <a:t>,</a:t>
            </a:r>
            <a:r>
              <a:rPr lang="en-IN" sz="2000" dirty="0">
                <a:solidFill>
                  <a:srgbClr val="006FE0"/>
                </a:solidFill>
                <a:latin typeface="Source Code Pro"/>
              </a:rPr>
              <a:t> </a:t>
            </a:r>
            <a:r>
              <a:rPr lang="en-IN" sz="2000" dirty="0">
                <a:solidFill>
                  <a:srgbClr val="0077AA"/>
                </a:solidFill>
                <a:latin typeface="Source Code Pro"/>
              </a:rPr>
              <a:t>False</a:t>
            </a:r>
            <a:r>
              <a:rPr lang="en-IN" sz="2000" dirty="0">
                <a:solidFill>
                  <a:srgbClr val="445870"/>
                </a:solidFill>
                <a:latin typeface="Source Code Pro"/>
              </a:rPr>
              <a:t>;</a:t>
            </a:r>
            <a:endParaRPr lang="en-IN" sz="2000"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101844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0462034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1" name="Rectangle 10">
            <a:extLst>
              <a:ext uri="{FF2B5EF4-FFF2-40B4-BE49-F238E27FC236}">
                <a16:creationId xmlns:a16="http://schemas.microsoft.com/office/drawing/2014/main" id="{511801E8-18AB-43BB-8D6A-651EBD65C067}"/>
              </a:ext>
            </a:extLst>
          </p:cNvPr>
          <p:cNvSpPr/>
          <p:nvPr/>
        </p:nvSpPr>
        <p:spPr>
          <a:xfrm>
            <a:off x="407368" y="1762962"/>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3232024903"/>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26839" y="1916832"/>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solidFill>
                  <a:srgbClr val="999999"/>
                </a:solidFill>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endParaRPr lang="en-US" sz="2200" dirty="0">
              <a:solidFill>
                <a:srgbClr val="000000"/>
              </a:solidFill>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1" dirty="0">
                <a:solidFill>
                  <a:srgbClr val="000000"/>
                </a:solidFill>
                <a:effectLst/>
                <a:latin typeface="Liberation Mono"/>
              </a:rPr>
              <a:t>subquery</a:t>
            </a:r>
            <a:r>
              <a:rPr lang="en-US" sz="2400" b="0" i="0" dirty="0">
                <a:solidFill>
                  <a:srgbClr val="999999"/>
                </a:solidFill>
                <a:effectLst/>
                <a:latin typeface="Liberation Mono"/>
              </a:rPr>
              <a:t>)</a:t>
            </a:r>
            <a:endParaRPr lang="en-US" sz="2400" dirty="0">
              <a:solidFill>
                <a:srgbClr val="999999"/>
              </a:solidFill>
              <a:latin typeface="Liberation Mono"/>
            </a:endParaRPr>
          </a:p>
        </p:txBody>
      </p:sp>
      <p:graphicFrame>
        <p:nvGraphicFramePr>
          <p:cNvPr id="28" name="Table 27">
            <a:extLst>
              <a:ext uri="{FF2B5EF4-FFF2-40B4-BE49-F238E27FC236}">
                <a16:creationId xmlns:a16="http://schemas.microsoft.com/office/drawing/2014/main" id="{59A51FE3-66CF-4F1E-8C7D-783238631C6B}"/>
              </a:ext>
            </a:extLst>
          </p:cNvPr>
          <p:cNvGraphicFramePr>
            <a:graphicFrameLocks noGrp="1"/>
          </p:cNvGraphicFramePr>
          <p:nvPr>
            <p:extLst>
              <p:ext uri="{D42A27DB-BD31-4B8C-83A1-F6EECF244321}">
                <p14:modId xmlns:p14="http://schemas.microsoft.com/office/powerpoint/2010/main" val="2148603925"/>
              </p:ext>
            </p:extLst>
          </p:nvPr>
        </p:nvGraphicFramePr>
        <p:xfrm>
          <a:off x="4867268" y="6237312"/>
          <a:ext cx="6053268" cy="426720"/>
        </p:xfrm>
        <a:graphic>
          <a:graphicData uri="http://schemas.openxmlformats.org/drawingml/2006/table">
            <a:tbl>
              <a:tblPr/>
              <a:tblGrid>
                <a:gridCol w="2506905">
                  <a:extLst>
                    <a:ext uri="{9D8B030D-6E8A-4147-A177-3AD203B41FA5}">
                      <a16:colId xmlns:a16="http://schemas.microsoft.com/office/drawing/2014/main" val="4286149586"/>
                    </a:ext>
                  </a:extLst>
                </a:gridCol>
                <a:gridCol w="3546363">
                  <a:extLst>
                    <a:ext uri="{9D8B030D-6E8A-4147-A177-3AD203B41FA5}">
                      <a16:colId xmlns:a16="http://schemas.microsoft.com/office/drawing/2014/main" val="438706697"/>
                    </a:ext>
                  </a:extLst>
                </a:gridCol>
              </a:tblGrid>
              <a:tr h="318624">
                <a:tc>
                  <a:txBody>
                    <a:bodyPr/>
                    <a:lstStyle/>
                    <a:p>
                      <a:pPr fontAlgn="t"/>
                      <a:r>
                        <a:rPr lang="en-IN" b="1" dirty="0">
                          <a:effectLst/>
                          <a:latin typeface="Palatino Linotype" panose="02040502050505030304" pitchFamily="18" charset="0"/>
                        </a:rPr>
                        <a:t>A</a:t>
                      </a:r>
                      <a:r>
                        <a:rPr lang="en-IN" dirty="0">
                          <a:effectLst/>
                          <a:latin typeface="Palatino Linotype" panose="02040502050505030304" pitchFamily="18" charset="0"/>
                        </a:rPr>
                        <a:t> IN (</a:t>
                      </a:r>
                      <a:r>
                        <a:rPr lang="en-IN" b="1" i="1" dirty="0">
                          <a:effectLst/>
                          <a:latin typeface="Palatino Linotype" panose="02040502050505030304" pitchFamily="18" charset="0"/>
                        </a:rPr>
                        <a:t>B1</a:t>
                      </a:r>
                      <a:r>
                        <a:rPr lang="en-IN" dirty="0">
                          <a:effectLst/>
                          <a:latin typeface="Palatino Linotype" panose="02040502050505030304" pitchFamily="18" charset="0"/>
                        </a:rPr>
                        <a:t>, </a:t>
                      </a:r>
                      <a:r>
                        <a:rPr lang="en-IN" b="1" i="1" dirty="0">
                          <a:effectLst/>
                          <a:latin typeface="Palatino Linotype" panose="02040502050505030304" pitchFamily="18" charset="0"/>
                        </a:rPr>
                        <a:t>B2</a:t>
                      </a:r>
                      <a:r>
                        <a:rPr lang="en-IN" dirty="0">
                          <a:effectLst/>
                          <a:latin typeface="Palatino Linotype" panose="02040502050505030304" pitchFamily="18" charset="0"/>
                        </a:rPr>
                        <a:t>, </a:t>
                      </a:r>
                      <a:r>
                        <a:rPr lang="en-IN" b="1" i="1" dirty="0">
                          <a:effectLst/>
                          <a:latin typeface="Palatino Linotype" panose="02040502050505030304" pitchFamily="18" charset="0"/>
                        </a:rPr>
                        <a:t>B3</a:t>
                      </a:r>
                      <a:r>
                        <a:rPr lang="en-IN" dirty="0">
                          <a:effectLst/>
                          <a:latin typeface="Palatino Linotype" panose="02040502050505030304" pitchFamily="18" charset="0"/>
                        </a:rPr>
                        <a:t>, etc.)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found in the list (B1, B2, etc.)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829025191"/>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a:t>
            </a:r>
            <a:r>
              <a:rPr lang="en-US" sz="2000" dirty="0">
                <a:solidFill>
                  <a:schemeClr val="tx1">
                    <a:lumMod val="65000"/>
                    <a:lumOff val="35000"/>
                  </a:schemeClr>
                </a:solidFill>
                <a:latin typeface="Liberation Mono"/>
                <a:cs typeface="Arial" panose="020B0604020202020204" pitchFamily="34" charset="0"/>
              </a:rPr>
              <a:t>v1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77AA"/>
                </a:solidFill>
                <a:latin typeface="Liberation Mono"/>
                <a:cs typeface="Arial" panose="020B0604020202020204" pitchFamily="34" charset="0"/>
              </a:rPr>
              <a:t>)</a:t>
            </a:r>
          </a:p>
          <a:p>
            <a:r>
              <a:rPr lang="en-US" sz="2000" dirty="0">
                <a:solidFill>
                  <a:srgbClr val="0077AA"/>
                </a:solidFill>
                <a:latin typeface="Liberation Mono"/>
                <a:cs typeface="Arial" panose="020B0604020202020204" pitchFamily="34" charset="0"/>
              </a:rPr>
              <a:t>column | expression IN (</a:t>
            </a:r>
            <a:r>
              <a:rPr lang="en-US" sz="2000" dirty="0">
                <a:solidFill>
                  <a:schemeClr val="tx1">
                    <a:lumMod val="65000"/>
                    <a:lumOff val="35000"/>
                  </a:schemeClr>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419DB822-6466-9A96-A352-99FB6E1F04BC}"/>
              </a:ext>
            </a:extLst>
          </p:cNvPr>
          <p:cNvSpPr txBox="1"/>
          <p:nvPr/>
        </p:nvSpPr>
        <p:spPr>
          <a:xfrm>
            <a:off x="6600055" y="1761474"/>
            <a:ext cx="5400601" cy="2126864"/>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4">
                    <a:lumMod val="50000"/>
                  </a:schemeClr>
                </a:solidFill>
                <a:cs typeface="+mn-cs"/>
              </a:rPr>
              <a:t>NOT</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chemeClr val="accent4">
                    <a:lumMod val="50000"/>
                  </a:schemeClr>
                </a:solidFill>
                <a:cs typeface="Arial" panose="020B0604020202020204" pitchFamily="34" charset="0"/>
              </a:rPr>
              <a:t>NULL</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endParaRPr lang="en-IN" dirty="0">
              <a:solidFill>
                <a:srgbClr val="FF0000"/>
              </a:solidFill>
              <a:cs typeface="+mn-cs"/>
            </a:endParaRPr>
          </a:p>
        </p:txBody>
      </p:sp>
    </p:spTree>
    <p:extLst>
      <p:ext uri="{BB962C8B-B14F-4D97-AF65-F5344CB8AC3E}">
        <p14:creationId xmlns:p14="http://schemas.microsoft.com/office/powerpoint/2010/main" val="4122111172"/>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8037" y="1772816"/>
            <a:ext cx="5878272"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0077AA"/>
                </a:solidFill>
                <a:latin typeface="Liberation Mono"/>
              </a:rPr>
              <a:t>AND</a:t>
            </a:r>
            <a:r>
              <a:rPr lang="en-US" sz="2200" b="0" i="1" dirty="0">
                <a:solidFill>
                  <a:srgbClr val="000000"/>
                </a:solidFill>
                <a:effectLst/>
                <a:latin typeface="Liberation Mono"/>
              </a:rPr>
              <a:t> expr2</a:t>
            </a:r>
            <a:endParaRPr lang="en-IN" sz="2200" dirty="0"/>
          </a:p>
        </p:txBody>
      </p:sp>
      <p:graphicFrame>
        <p:nvGraphicFramePr>
          <p:cNvPr id="42" name="Table 41">
            <a:extLst>
              <a:ext uri="{FF2B5EF4-FFF2-40B4-BE49-F238E27FC236}">
                <a16:creationId xmlns:a16="http://schemas.microsoft.com/office/drawing/2014/main" id="{8AFEE8F0-1C24-49BB-8C3D-A8466EDE029C}"/>
              </a:ext>
            </a:extLst>
          </p:cNvPr>
          <p:cNvGraphicFramePr>
            <a:graphicFrameLocks noGrp="1"/>
          </p:cNvGraphicFramePr>
          <p:nvPr>
            <p:extLst>
              <p:ext uri="{D42A27DB-BD31-4B8C-83A1-F6EECF244321}">
                <p14:modId xmlns:p14="http://schemas.microsoft.com/office/powerpoint/2010/main" val="3725181922"/>
              </p:ext>
            </p:extLst>
          </p:nvPr>
        </p:nvGraphicFramePr>
        <p:xfrm>
          <a:off x="1208531" y="3945159"/>
          <a:ext cx="6053268" cy="426720"/>
        </p:xfrm>
        <a:graphic>
          <a:graphicData uri="http://schemas.openxmlformats.org/drawingml/2006/table">
            <a:tbl>
              <a:tblPr/>
              <a:tblGrid>
                <a:gridCol w="2740900">
                  <a:extLst>
                    <a:ext uri="{9D8B030D-6E8A-4147-A177-3AD203B41FA5}">
                      <a16:colId xmlns:a16="http://schemas.microsoft.com/office/drawing/2014/main" val="4286149586"/>
                    </a:ext>
                  </a:extLst>
                </a:gridCol>
                <a:gridCol w="3312368">
                  <a:extLst>
                    <a:ext uri="{9D8B030D-6E8A-4147-A177-3AD203B41FA5}">
                      <a16:colId xmlns:a16="http://schemas.microsoft.com/office/drawing/2014/main" val="438706697"/>
                    </a:ext>
                  </a:extLst>
                </a:gridCol>
              </a:tblGrid>
              <a:tr h="318624">
                <a:tc>
                  <a:txBody>
                    <a:bodyPr/>
                    <a:lstStyle/>
                    <a:p>
                      <a:pPr fontAlgn="t"/>
                      <a:r>
                        <a:rPr lang="en-US" b="1" dirty="0">
                          <a:effectLst/>
                          <a:latin typeface="Palatino Linotype" panose="02040502050505030304" pitchFamily="18" charset="0"/>
                        </a:rPr>
                        <a:t>A</a:t>
                      </a:r>
                      <a:r>
                        <a:rPr lang="en-US" dirty="0">
                          <a:effectLst/>
                          <a:latin typeface="Palatino Linotype" panose="02040502050505030304" pitchFamily="18" charset="0"/>
                        </a:rPr>
                        <a:t> BETWEEN </a:t>
                      </a:r>
                      <a:r>
                        <a:rPr lang="en-US" b="1" i="1" dirty="0">
                          <a:effectLst/>
                          <a:latin typeface="Palatino Linotype" panose="02040502050505030304" pitchFamily="18" charset="0"/>
                        </a:rPr>
                        <a:t>B</a:t>
                      </a:r>
                      <a:r>
                        <a:rPr lang="en-US" dirty="0">
                          <a:effectLst/>
                          <a:latin typeface="Palatino Linotype" panose="02040502050505030304" pitchFamily="18" charset="0"/>
                        </a:rPr>
                        <a:t> AND </a:t>
                      </a:r>
                      <a:r>
                        <a:rPr lang="en-US" b="1" i="1" dirty="0">
                          <a:effectLst/>
                          <a:latin typeface="Palatino Linotype" panose="02040502050505030304" pitchFamily="18" charset="0"/>
                        </a:rPr>
                        <a: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between B and 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091431454"/>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a:t>
            </a:r>
            <a:r>
              <a:rPr lang="en-US" sz="2000" dirty="0">
                <a:solidFill>
                  <a:schemeClr val="tx1">
                    <a:lumMod val="65000"/>
                    <a:lumOff val="35000"/>
                  </a:schemeClr>
                </a:solidFill>
                <a:latin typeface="Liberation Mono"/>
                <a:cs typeface="Arial" panose="020B0604020202020204" pitchFamily="34" charset="0"/>
              </a:rPr>
              <a:t>start</a:t>
            </a:r>
            <a:r>
              <a:rPr lang="en-US" sz="2000" dirty="0">
                <a:solidFill>
                  <a:schemeClr val="tx2"/>
                </a:solidFill>
                <a:latin typeface="Liberation Mono"/>
                <a:cs typeface="Arial" panose="020B0604020202020204" pitchFamily="34" charset="0"/>
              </a:rPr>
              <a:t>_expression</a:t>
            </a:r>
            <a:r>
              <a:rPr lang="en-US" sz="2000" dirty="0">
                <a:solidFill>
                  <a:srgbClr val="0077AA"/>
                </a:solidFill>
                <a:latin typeface="Liberation Mono"/>
                <a:cs typeface="Arial" panose="020B0604020202020204" pitchFamily="34" charset="0"/>
              </a:rPr>
              <a:t> AND </a:t>
            </a:r>
            <a:r>
              <a:rPr lang="en-US" sz="2000"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3" name="TextBox 22">
            <a:extLst>
              <a:ext uri="{FF2B5EF4-FFF2-40B4-BE49-F238E27FC236}">
                <a16:creationId xmlns:a16="http://schemas.microsoft.com/office/drawing/2014/main" id="{C0ECD6F8-6FF8-4DA8-B833-578FD0E51221}"/>
              </a:ext>
            </a:extLst>
          </p:cNvPr>
          <p:cNvSpPr txBox="1"/>
          <p:nvPr/>
        </p:nvSpPr>
        <p:spPr>
          <a:xfrm>
            <a:off x="299355" y="2192538"/>
            <a:ext cx="5303961"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solidFill>
                  <a:srgbClr val="999999"/>
                </a:solidFill>
                <a:effectLst/>
                <a:latin typeface="Liberation Mono"/>
              </a:rPr>
              <a:t>]</a:t>
            </a:r>
            <a:r>
              <a:rPr lang="en-US" sz="2200" dirty="0">
                <a:solidFill>
                  <a:srgbClr val="999999"/>
                </a:solidFill>
                <a:latin typeface="Liberation Mono"/>
              </a:rPr>
              <a:t> </a:t>
            </a:r>
            <a:endParaRPr lang="en-IN" sz="2200" dirty="0"/>
          </a:p>
        </p:txBody>
      </p:sp>
    </p:spTree>
    <p:extLst>
      <p:ext uri="{BB962C8B-B14F-4D97-AF65-F5344CB8AC3E}">
        <p14:creationId xmlns:p14="http://schemas.microsoft.com/office/powerpoint/2010/main" val="3587771697"/>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[ESCAPE </a:t>
            </a:r>
            <a:r>
              <a:rPr lang="en-US" sz="2000" dirty="0">
                <a:solidFill>
                  <a:schemeClr val="tx2"/>
                </a:solidFill>
                <a:latin typeface="Liberation Mono"/>
                <a:cs typeface="Arial" panose="020B0604020202020204" pitchFamily="34" charset="0"/>
              </a:rPr>
              <a:t>escape_character</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a:t>
            </a:r>
            <a:r>
              <a:rPr lang="en-US" sz="1200" b="1" i="1" dirty="0">
                <a:solidFill>
                  <a:schemeClr val="bg1">
                    <a:lumMod val="50000"/>
                  </a:schemeClr>
                </a:solidFill>
                <a:latin typeface="Arial" pitchFamily="34" charset="0"/>
                <a:ea typeface="MS Mincho" pitchFamily="49" charset="-128"/>
                <a:cs typeface="Arial" pitchFamily="34" charset="0"/>
              </a:rPr>
              <a:t>. . .</a:t>
            </a:r>
            <a:r>
              <a:rPr lang="en-US" sz="1200" b="1" i="1" dirty="0">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unsuccessfully.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uFill>
                  <a:solidFill>
                    <a:srgbClr val="FF0000"/>
                  </a:solidFill>
                </a:uFill>
                <a:latin typeface="Liberation Mono"/>
              </a:rPr>
              <a:t> </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3034132" y="2979529"/>
            <a:ext cx="882250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solidFill>
                    <a:schemeClr val="bg1">
                      <a:lumMod val="65000"/>
                    </a:schemeClr>
                  </a:solidFill>
                  <a:latin typeface="Liberation Mono"/>
                  <a:cs typeface="Arial" panose="020B0604020202020204" pitchFamily="34" charset="0"/>
                </a:rPr>
                <a:t>&lt;</a:t>
              </a:r>
              <a:r>
                <a:rPr lang="en-US" sz="2000" dirty="0">
                  <a:latin typeface="Liberation Mono"/>
                  <a:cs typeface="Arial" panose="020B0604020202020204" pitchFamily="34" charset="0"/>
                </a:rPr>
                <a:t>condition</a:t>
              </a:r>
              <a:r>
                <a:rPr lang="en-US" sz="2000" dirty="0">
                  <a:solidFill>
                    <a:schemeClr val="bg1">
                      <a:lumMod val="65000"/>
                    </a:schemeClr>
                  </a:solidFill>
                  <a:latin typeface="Liberation Mono"/>
                  <a:cs typeface="Arial" panose="020B0604020202020204" pitchFamily="34" charset="0"/>
                </a:rPr>
                <a:t>&gt;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6222627" y="4019016"/>
              <a:ext cx="4736003" cy="646331"/>
            </a:xfrm>
            <a:prstGeom prst="rect">
              <a:avLst/>
            </a:prstGeom>
            <a:noFill/>
          </p:spPr>
          <p:txBody>
            <a:bodyPr wrap="square">
              <a:spAutoFit/>
            </a:bodyPr>
            <a:lstStyle/>
            <a:p>
              <a:r>
                <a:rPr lang="en-US" b="1" dirty="0">
                  <a:solidFill>
                    <a:srgbClr val="610B38"/>
                  </a:solidFill>
                  <a:latin typeface="erdana"/>
                </a:rPr>
                <a:t>SUM</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AVG</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MAX</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a:t>
              </a:r>
            </a:p>
            <a:p>
              <a:r>
                <a:rPr lang="en-US" b="1" dirty="0">
                  <a:solidFill>
                    <a:srgbClr val="610B38"/>
                  </a:solidFill>
                  <a:latin typeface="erdana"/>
                </a:rPr>
                <a:t>MIN</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COUNT</a:t>
              </a:r>
              <a:r>
                <a:rPr lang="en-US" b="1" dirty="0">
                  <a:solidFill>
                    <a:schemeClr val="bg1">
                      <a:lumMod val="65000"/>
                    </a:schemeClr>
                  </a:solidFill>
                  <a:uFill>
                    <a:solidFill>
                      <a:srgbClr val="FF0000"/>
                    </a:solidFill>
                  </a:uFill>
                  <a:latin typeface="Liberation Mono"/>
                </a:rPr>
                <a:t>(</a:t>
              </a:r>
              <a:r>
                <a:rPr lang="en-US" b="1" dirty="0">
                  <a:latin typeface="erdana"/>
                </a:rPr>
                <a:t>*</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COUNT</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a:t>
              </a:r>
              <a:endParaRPr lang="en-IN" b="1" dirty="0"/>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686150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9934350"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7570627" y="3572436"/>
              <a:ext cx="1979171" cy="430887"/>
            </a:xfrm>
            <a:prstGeom prst="rect">
              <a:avLst/>
            </a:prstGeom>
            <a:noFill/>
          </p:spPr>
          <p:txBody>
            <a:bodyPr wrap="square">
              <a:spAutoFit/>
            </a:bodyPr>
            <a:lstStyle/>
            <a:p>
              <a:r>
                <a:rPr lang="en-US" sz="2200" b="1" dirty="0">
                  <a:solidFill>
                    <a:srgbClr val="669900"/>
                  </a:solidFill>
                  <a:latin typeface="Liberation Mono"/>
                </a:rPr>
                <a:t>this is invalid</a:t>
              </a:r>
              <a:endParaRPr lang="en-IN" sz="2200" b="1" dirty="0"/>
            </a:p>
          </p:txBody>
        </p:sp>
      </p:grpSp>
    </p:spTree>
    <p:extLst>
      <p:ext uri="{BB962C8B-B14F-4D97-AF65-F5344CB8AC3E}">
        <p14:creationId xmlns:p14="http://schemas.microsoft.com/office/powerpoint/2010/main" val="2014507551"/>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260648"/>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319838"/>
            <a:ext cx="11608540" cy="44935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4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a:p>
            <a:pPr marL="285750" indent="-285750" algn="just">
              <a:buFont typeface="Arial" panose="020B0604020202020204" pitchFamily="34" charset="0"/>
              <a:buChar char="•"/>
            </a:pPr>
            <a:endParaRPr lang="en-IN" sz="400" dirty="0">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To eliminate duplicates before applying the aggregate function is available by including the keyword DISTINCT.</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099243333"/>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r = { -2, 1, 2, -1, 3, -2, 1, 2, 1 }</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c1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DD4A68"/>
                </a:solidFill>
                <a:latin typeface="Liberation Mono"/>
              </a:rPr>
              <a:t>IF</a:t>
            </a:r>
            <a:r>
              <a:rPr lang="en-US" dirty="0">
                <a:solidFill>
                  <a:schemeClr val="bg1">
                    <a:lumMod val="50000"/>
                  </a:schemeClr>
                </a:solidFill>
                <a:latin typeface="Liberation Mono"/>
              </a:rPr>
              <a: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DD4A68"/>
                </a:solidFill>
                <a:latin typeface="Liberation Mono"/>
              </a:rPr>
              <a:t>IF</a:t>
            </a:r>
            <a:r>
              <a:rPr lang="en-US" dirty="0">
                <a:solidFill>
                  <a:schemeClr val="bg1">
                    <a:lumMod val="50000"/>
                  </a:schemeClr>
                </a:solidFill>
                <a:latin typeface="Liberation Mono"/>
              </a:rPr>
              <a: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5230941"/>
            <a:ext cx="11820647"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Tree>
    <p:extLst>
      <p:ext uri="{BB962C8B-B14F-4D97-AF65-F5344CB8AC3E}">
        <p14:creationId xmlns:p14="http://schemas.microsoft.com/office/powerpoint/2010/main" val="3343050158"/>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669900"/>
                </a:solidFill>
                <a:latin typeface="Liberation Mono"/>
              </a:rPr>
              <a:t>'VIKAS'</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73921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p>
          <a:p>
            <a:pPr marL="285750" indent="-285750">
              <a:buFont typeface="Arial" panose="020B0604020202020204" pitchFamily="34" charset="0"/>
              <a:buChar char="•"/>
            </a:pPr>
            <a:r>
              <a:rPr lang="en-US" dirty="0">
                <a:latin typeface="Palatino Linotype" panose="02040502050505030304" pitchFamily="18" charset="0"/>
              </a:rPr>
              <a:t>SQL does not allow the use of DISTINCT with COUNT (</a:t>
            </a:r>
            <a:r>
              <a:rPr lang="en-IN" dirty="0">
                <a:solidFill>
                  <a:srgbClr val="A67F59"/>
                </a:solidFill>
                <a:latin typeface="Palatino Linotype" panose="02040502050505030304" pitchFamily="18" charset="0"/>
              </a:rPr>
              <a:t>*</a:t>
            </a:r>
            <a:r>
              <a:rPr lang="en-US" dirty="0">
                <a:latin typeface="Palatino Linotype" panose="02040502050505030304" pitchFamily="18" charset="0"/>
              </a:rPr>
              <a:t>)</a:t>
            </a:r>
            <a:endParaRPr lang="en-IN" sz="800" dirty="0">
              <a:solidFill>
                <a:srgbClr val="FF0000"/>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16952A86-B136-4D19-8644-66E16D2A9D7C}"/>
              </a:ext>
            </a:extLst>
          </p:cNvPr>
          <p:cNvSpPr txBox="1"/>
          <p:nvPr/>
        </p:nvSpPr>
        <p:spPr>
          <a:xfrm>
            <a:off x="119336" y="4365104"/>
            <a:ext cx="11953328" cy="230832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sz="2200" dirty="0">
              <a:latin typeface="Arial" panose="020B0604020202020204" pitchFamily="34" charset="0"/>
              <a:cs typeface="Arial" panose="020B0604020202020204" pitchFamily="34"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a:t>
            </a:r>
            <a:r>
              <a:rPr lang="en-IN" dirty="0">
                <a:latin typeface="Arial" panose="020B0604020202020204" pitchFamily="34" charset="0"/>
                <a:cs typeface="Arial" panose="020B0604020202020204" pitchFamily="34" charset="0"/>
              </a:rPr>
              <a:t> Returns a number of rows in a table including duplicates rows and rows containing null values in any of the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(EXP):</a:t>
            </a:r>
            <a:r>
              <a:rPr lang="en-IN" dirty="0">
                <a:latin typeface="Arial" panose="020B0604020202020204" pitchFamily="34" charset="0"/>
                <a:cs typeface="Arial" panose="020B0604020202020204" pitchFamily="34" charset="0"/>
              </a:rPr>
              <a:t> Returns the number of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EXP):</a:t>
            </a:r>
            <a:r>
              <a:rPr lang="en-IN" dirty="0">
                <a:latin typeface="Arial" panose="020B0604020202020204" pitchFamily="34" charset="0"/>
                <a:cs typeface="Arial" panose="020B0604020202020204" pitchFamily="34" charset="0"/>
              </a:rPr>
              <a:t> Returns the number of unique,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is illegal.</a:t>
            </a:r>
          </a:p>
        </p:txBody>
      </p:sp>
    </p:spTree>
    <p:extLst>
      <p:ext uri="{BB962C8B-B14F-4D97-AF65-F5344CB8AC3E}">
        <p14:creationId xmlns:p14="http://schemas.microsoft.com/office/powerpoint/2010/main" val="5694395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323439"/>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6831035" cy="1600438"/>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07918"/>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sp>
        <p:nvSpPr>
          <p:cNvPr id="8" name="TextBox 7">
            <a:extLst>
              <a:ext uri="{FF2B5EF4-FFF2-40B4-BE49-F238E27FC236}">
                <a16:creationId xmlns:a16="http://schemas.microsoft.com/office/drawing/2014/main" id="{ABAFAE02-F1D4-2E2A-90DF-B4ADD1F11AEF}"/>
              </a:ext>
            </a:extLst>
          </p:cNvPr>
          <p:cNvSpPr txBox="1"/>
          <p:nvPr/>
        </p:nvSpPr>
        <p:spPr>
          <a:xfrm>
            <a:off x="184737" y="1772816"/>
            <a:ext cx="11486199" cy="369332"/>
          </a:xfrm>
          <a:prstGeom prst="rect">
            <a:avLst/>
          </a:prstGeom>
          <a:noFill/>
        </p:spPr>
        <p:txBody>
          <a:bodyPr wrap="square">
            <a:spAutoFit/>
          </a:bodyPr>
          <a:lstStyle/>
          <a:p>
            <a:r>
              <a:rPr lang="en-US" b="0" i="0" dirty="0">
                <a:solidFill>
                  <a:srgbClr val="374151"/>
                </a:solidFill>
                <a:effectLst/>
                <a:latin typeface="Palatino Linotype" panose="02040502050505030304" pitchFamily="18" charset="0"/>
              </a:rPr>
              <a:t>In database management systems, </a:t>
            </a:r>
            <a:r>
              <a:rPr lang="en-US" b="1" i="0" dirty="0">
                <a:solidFill>
                  <a:srgbClr val="374151"/>
                </a:solidFill>
                <a:effectLst/>
                <a:latin typeface="Palatino Linotype" panose="02040502050505030304" pitchFamily="18" charset="0"/>
              </a:rPr>
              <a:t>null</a:t>
            </a:r>
            <a:r>
              <a:rPr lang="en-US" b="0" i="0" dirty="0">
                <a:solidFill>
                  <a:srgbClr val="374151"/>
                </a:solidFill>
                <a:effectLst/>
                <a:latin typeface="Palatino Linotype" panose="02040502050505030304" pitchFamily="18" charset="0"/>
              </a:rPr>
              <a:t> is used to represent missing or unknown data in a table column. </a:t>
            </a:r>
            <a:endParaRPr lang="en-IN" dirty="0">
              <a:latin typeface="Palatino Linotype" panose="02040502050505030304" pitchFamily="18" charset="0"/>
            </a:endParaRPr>
          </a:p>
        </p:txBody>
      </p:sp>
      <p:grpSp>
        <p:nvGrpSpPr>
          <p:cNvPr id="9" name="Group 8">
            <a:extLst>
              <a:ext uri="{FF2B5EF4-FFF2-40B4-BE49-F238E27FC236}">
                <a16:creationId xmlns:a16="http://schemas.microsoft.com/office/drawing/2014/main" id="{E44BCBDA-F728-848E-DB0D-FD5D225D8BDA}"/>
              </a:ext>
            </a:extLst>
          </p:cNvPr>
          <p:cNvGrpSpPr/>
          <p:nvPr/>
        </p:nvGrpSpPr>
        <p:grpSpPr>
          <a:xfrm>
            <a:off x="7715134" y="4248472"/>
            <a:ext cx="4357530" cy="2420888"/>
            <a:chOff x="9874933" y="3958791"/>
            <a:chExt cx="2245156" cy="1981171"/>
          </a:xfrm>
        </p:grpSpPr>
        <p:sp>
          <p:nvSpPr>
            <p:cNvPr id="10" name="Rectangle 9">
              <a:extLst>
                <a:ext uri="{FF2B5EF4-FFF2-40B4-BE49-F238E27FC236}">
                  <a16:creationId xmlns:a16="http://schemas.microsoft.com/office/drawing/2014/main" id="{17BCE0EA-7EF0-9355-F289-17045BE3BA37}"/>
                </a:ext>
              </a:extLst>
            </p:cNvPr>
            <p:cNvSpPr/>
            <p:nvPr/>
          </p:nvSpPr>
          <p:spPr>
            <a:xfrm>
              <a:off x="9874933" y="3958791"/>
              <a:ext cx="2244184" cy="63532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rPr>
                <a:t>Entity</a:t>
              </a:r>
            </a:p>
          </p:txBody>
        </p:sp>
        <p:sp>
          <p:nvSpPr>
            <p:cNvPr id="11" name="Rectangle 10">
              <a:extLst>
                <a:ext uri="{FF2B5EF4-FFF2-40B4-BE49-F238E27FC236}">
                  <a16:creationId xmlns:a16="http://schemas.microsoft.com/office/drawing/2014/main" id="{7568C4A3-3DAA-27F4-D868-19378B78F228}"/>
                </a:ext>
              </a:extLst>
            </p:cNvPr>
            <p:cNvSpPr/>
            <p:nvPr/>
          </p:nvSpPr>
          <p:spPr>
            <a:xfrm>
              <a:off x="9878952"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1</a:t>
              </a:r>
            </a:p>
          </p:txBody>
        </p:sp>
        <p:cxnSp>
          <p:nvCxnSpPr>
            <p:cNvPr id="12" name="Straight Arrow Connector 11">
              <a:extLst>
                <a:ext uri="{FF2B5EF4-FFF2-40B4-BE49-F238E27FC236}">
                  <a16:creationId xmlns:a16="http://schemas.microsoft.com/office/drawing/2014/main" id="{F91985EE-E9E4-276B-3F5B-8911117E6AA4}"/>
                </a:ext>
              </a:extLst>
            </p:cNvPr>
            <p:cNvCxnSpPr>
              <a:cxnSpLocks/>
            </p:cNvCxnSpPr>
            <p:nvPr/>
          </p:nvCxnSpPr>
          <p:spPr>
            <a:xfrm>
              <a:off x="11084655" y="4594111"/>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AEF95D4-7BC6-4222-CE97-A426370650AE}"/>
                </a:ext>
              </a:extLst>
            </p:cNvPr>
            <p:cNvCxnSpPr/>
            <p:nvPr/>
          </p:nvCxnSpPr>
          <p:spPr>
            <a:xfrm>
              <a:off x="10129449"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ABDB2370-5CBD-DE38-D5A5-B0082D969FEA}"/>
                </a:ext>
              </a:extLst>
            </p:cNvPr>
            <p:cNvSpPr/>
            <p:nvPr/>
          </p:nvSpPr>
          <p:spPr>
            <a:xfrm>
              <a:off x="988362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1</a:t>
              </a:r>
            </a:p>
          </p:txBody>
        </p:sp>
        <p:sp>
          <p:nvSpPr>
            <p:cNvPr id="16" name="Rectangle 15">
              <a:extLst>
                <a:ext uri="{FF2B5EF4-FFF2-40B4-BE49-F238E27FC236}">
                  <a16:creationId xmlns:a16="http://schemas.microsoft.com/office/drawing/2014/main" id="{7B39DF09-8CC0-7AAA-E8EC-1A36D5F7F0EC}"/>
                </a:ext>
              </a:extLst>
            </p:cNvPr>
            <p:cNvSpPr/>
            <p:nvPr/>
          </p:nvSpPr>
          <p:spPr>
            <a:xfrm>
              <a:off x="1032387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2</a:t>
              </a:r>
            </a:p>
          </p:txBody>
        </p:sp>
        <p:sp>
          <p:nvSpPr>
            <p:cNvPr id="19" name="Rectangle 18">
              <a:extLst>
                <a:ext uri="{FF2B5EF4-FFF2-40B4-BE49-F238E27FC236}">
                  <a16:creationId xmlns:a16="http://schemas.microsoft.com/office/drawing/2014/main" id="{2F831D8D-D86B-528D-9129-66146AE44C19}"/>
                </a:ext>
              </a:extLst>
            </p:cNvPr>
            <p:cNvSpPr/>
            <p:nvPr/>
          </p:nvSpPr>
          <p:spPr>
            <a:xfrm>
              <a:off x="1077163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3</a:t>
              </a:r>
            </a:p>
          </p:txBody>
        </p:sp>
        <p:sp>
          <p:nvSpPr>
            <p:cNvPr id="20" name="Rectangle 19">
              <a:extLst>
                <a:ext uri="{FF2B5EF4-FFF2-40B4-BE49-F238E27FC236}">
                  <a16:creationId xmlns:a16="http://schemas.microsoft.com/office/drawing/2014/main" id="{CCDFC3D8-3569-270F-CF19-232357088E84}"/>
                </a:ext>
              </a:extLst>
            </p:cNvPr>
            <p:cNvSpPr/>
            <p:nvPr/>
          </p:nvSpPr>
          <p:spPr>
            <a:xfrm>
              <a:off x="11220766"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4</a:t>
              </a:r>
            </a:p>
          </p:txBody>
        </p:sp>
        <p:sp>
          <p:nvSpPr>
            <p:cNvPr id="22" name="Rectangle 21">
              <a:extLst>
                <a:ext uri="{FF2B5EF4-FFF2-40B4-BE49-F238E27FC236}">
                  <a16:creationId xmlns:a16="http://schemas.microsoft.com/office/drawing/2014/main" id="{4623AC5B-9E4B-8D58-E5B1-087684CFD1F5}"/>
                </a:ext>
              </a:extLst>
            </p:cNvPr>
            <p:cNvSpPr/>
            <p:nvPr/>
          </p:nvSpPr>
          <p:spPr>
            <a:xfrm>
              <a:off x="11669144"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t>
              </a:r>
            </a:p>
          </p:txBody>
        </p:sp>
        <p:cxnSp>
          <p:nvCxnSpPr>
            <p:cNvPr id="36" name="Straight Arrow Connector 35">
              <a:extLst>
                <a:ext uri="{FF2B5EF4-FFF2-40B4-BE49-F238E27FC236}">
                  <a16:creationId xmlns:a16="http://schemas.microsoft.com/office/drawing/2014/main" id="{6A307175-06F2-3A1D-EF20-982A4D7DF32F}"/>
                </a:ext>
              </a:extLst>
            </p:cNvPr>
            <p:cNvCxnSpPr/>
            <p:nvPr/>
          </p:nvCxnSpPr>
          <p:spPr>
            <a:xfrm>
              <a:off x="1056795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FF92BFCD-FC2B-8815-FBB7-D6710B4CFEC0}"/>
                </a:ext>
              </a:extLst>
            </p:cNvPr>
            <p:cNvSpPr/>
            <p:nvPr/>
          </p:nvSpPr>
          <p:spPr>
            <a:xfrm>
              <a:off x="1032213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2</a:t>
              </a:r>
            </a:p>
          </p:txBody>
        </p:sp>
        <p:cxnSp>
          <p:nvCxnSpPr>
            <p:cNvPr id="38" name="Straight Arrow Connector 37">
              <a:extLst>
                <a:ext uri="{FF2B5EF4-FFF2-40B4-BE49-F238E27FC236}">
                  <a16:creationId xmlns:a16="http://schemas.microsoft.com/office/drawing/2014/main" id="{A82E240A-9E41-0495-9018-9B13062BB855}"/>
                </a:ext>
              </a:extLst>
            </p:cNvPr>
            <p:cNvCxnSpPr/>
            <p:nvPr/>
          </p:nvCxnSpPr>
          <p:spPr>
            <a:xfrm>
              <a:off x="1100627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F5F629C1-1CA3-7843-5D4F-10C86ACEC02F}"/>
                </a:ext>
              </a:extLst>
            </p:cNvPr>
            <p:cNvSpPr/>
            <p:nvPr/>
          </p:nvSpPr>
          <p:spPr>
            <a:xfrm>
              <a:off x="1076045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null</a:t>
              </a:r>
              <a:endParaRPr lang="en-IN" baseline="-25000" dirty="0">
                <a:solidFill>
                  <a:schemeClr val="tx1"/>
                </a:solidFill>
                <a:latin typeface="Arial" panose="020B0604020202020204" pitchFamily="34" charset="0"/>
                <a:cs typeface="Arial" panose="020B0604020202020204" pitchFamily="34" charset="0"/>
              </a:endParaRPr>
            </a:p>
          </p:txBody>
        </p:sp>
        <p:cxnSp>
          <p:nvCxnSpPr>
            <p:cNvPr id="40" name="Straight Arrow Connector 39">
              <a:extLst>
                <a:ext uri="{FF2B5EF4-FFF2-40B4-BE49-F238E27FC236}">
                  <a16:creationId xmlns:a16="http://schemas.microsoft.com/office/drawing/2014/main" id="{C5377BFB-D587-D04E-38E7-9B5AE22F5436}"/>
                </a:ext>
              </a:extLst>
            </p:cNvPr>
            <p:cNvCxnSpPr/>
            <p:nvPr/>
          </p:nvCxnSpPr>
          <p:spPr>
            <a:xfrm>
              <a:off x="11466587"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F21B041E-9F3F-A718-0B68-16C2CDEED0DC}"/>
                </a:ext>
              </a:extLst>
            </p:cNvPr>
            <p:cNvSpPr/>
            <p:nvPr/>
          </p:nvSpPr>
          <p:spPr>
            <a:xfrm>
              <a:off x="1121103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pune</a:t>
              </a:r>
              <a:endParaRPr lang="en-IN" baseline="-25000" dirty="0">
                <a:solidFill>
                  <a:schemeClr val="tx1"/>
                </a:solidFill>
                <a:latin typeface="Arial" panose="020B0604020202020204" pitchFamily="34" charset="0"/>
                <a:cs typeface="Arial" panose="020B0604020202020204" pitchFamily="34" charset="0"/>
              </a:endParaRPr>
            </a:p>
          </p:txBody>
        </p:sp>
        <p:cxnSp>
          <p:nvCxnSpPr>
            <p:cNvPr id="42" name="Straight Arrow Connector 41">
              <a:extLst>
                <a:ext uri="{FF2B5EF4-FFF2-40B4-BE49-F238E27FC236}">
                  <a16:creationId xmlns:a16="http://schemas.microsoft.com/office/drawing/2014/main" id="{33825C61-EEC3-F79E-97E3-0073BF89D882}"/>
                </a:ext>
              </a:extLst>
            </p:cNvPr>
            <p:cNvCxnSpPr/>
            <p:nvPr/>
          </p:nvCxnSpPr>
          <p:spPr>
            <a:xfrm>
              <a:off x="11874486"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59E06DB1-0782-0871-7EF4-A75BEAA20F5D}"/>
                </a:ext>
              </a:extLst>
            </p:cNvPr>
            <p:cNvSpPr/>
            <p:nvPr/>
          </p:nvSpPr>
          <p:spPr>
            <a:xfrm>
              <a:off x="11628665"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t>
              </a:r>
            </a:p>
          </p:txBody>
        </p:sp>
      </p:grpSp>
    </p:spTree>
    <p:extLst>
      <p:ext uri="{BB962C8B-B14F-4D97-AF65-F5344CB8AC3E}">
        <p14:creationId xmlns:p14="http://schemas.microsoft.com/office/powerpoint/2010/main" val="2234012022"/>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3293209"/>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rgbClr val="A67F59"/>
                </a:solidFill>
                <a:latin typeface="Liberation Mono"/>
              </a:rPr>
              <a:t>*</a:t>
            </a:r>
            <a:r>
              <a:rPr lang="en-IN" dirty="0">
                <a:solidFill>
                  <a:schemeClr val="bg1">
                    <a:lumMod val="50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50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solidFill>
                  <a:srgbClr val="669900"/>
                </a:solidFill>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990055"/>
                </a:solidFill>
                <a:latin typeface="Liberation Mono"/>
              </a:rPr>
              <a:t>0</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990055"/>
                </a:solidFill>
                <a:latin typeface="Liberation Mono"/>
              </a:rPr>
              <a:t>1</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comm</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55541933"/>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181588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solidFill>
                  <a:srgbClr val="999999"/>
                </a:solidFill>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solidFill>
                  <a:srgbClr val="999999"/>
                </a:solidFill>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solidFill>
                  <a:srgbClr val="999999"/>
                </a:solidFill>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solidFill>
                  <a:schemeClr val="bg1">
                    <a:lumMod val="65000"/>
                  </a:schemeClr>
                </a:solidFill>
                <a:latin typeface="Liberation Mono"/>
              </a:rPr>
              <a:t>(</a:t>
            </a:r>
            <a:r>
              <a:rPr lang="en-IN" dirty="0">
                <a:latin typeface="Liberation Mono"/>
              </a:rPr>
              <a:t>ename</a:t>
            </a:r>
            <a:r>
              <a:rPr lang="en-IN"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121161" y="4005064"/>
            <a:ext cx="11807486" cy="116955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ename</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rgbClr val="A67F59"/>
                </a:solidFill>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MAX</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SUM</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p:txBody>
      </p:sp>
    </p:spTree>
    <p:extLst>
      <p:ext uri="{BB962C8B-B14F-4D97-AF65-F5344CB8AC3E}">
        <p14:creationId xmlns:p14="http://schemas.microsoft.com/office/powerpoint/2010/main" val="2719411228"/>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201108" y="5181580"/>
            <a:ext cx="11735504"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0" y="2109822"/>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741420"/>
            <a:ext cx="11817276" cy="147732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a:t>
            </a:r>
            <a:r>
              <a:rPr lang="en-IN">
                <a:latin typeface="Palatino Linotype" panose="02040502050505030304" pitchFamily="18" charset="0"/>
                <a:cs typeface="Segoe UI Light" panose="020B0502040204020203" pitchFamily="34" charset="0"/>
              </a:rPr>
              <a:t>this.</a:t>
            </a:r>
          </a:p>
          <a:p>
            <a:pPr marL="342900" indent="-342900">
              <a:buFont typeface="Arial" panose="020B0604020202020204" pitchFamily="34" charset="0"/>
              <a:buChar char="•"/>
            </a:pPr>
            <a:endParaRPr lang="en-IN" sz="6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GROUP BY is used in conjunction with aggregating functions to group the results by the unaggregated columns.</a:t>
            </a:r>
            <a:endParaRPr lang="en-IN" dirty="0">
              <a:latin typeface="Palatino Linotype" panose="02040502050505030304" pitchFamily="18" charset="0"/>
              <a:cs typeface="Segoe UI Light" panose="020B0502040204020203" pitchFamily="34" charset="0"/>
            </a:endParaRP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27050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3487672610"/>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999999"/>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latin typeface="Liberation Mono"/>
              </a:rPr>
              <a:t>,</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latin typeface="Liberation Mono"/>
              </a:rPr>
              <a:t>,  . . . </a:t>
            </a:r>
            <a:r>
              <a:rPr lang="en-US" sz="2000" baseline="-25000" dirty="0">
                <a:latin typeface="Liberation Mono"/>
              </a:rPr>
              <a:t>,</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latin typeface="Liberation Mono"/>
              </a:rPr>
              <a:t>),  . .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latin typeface="Liberation Mono"/>
              </a:rPr>
              <a:t>,</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latin typeface="Liberation Mono"/>
              </a:rPr>
              <a:t>,  . . .</a:t>
            </a:r>
            <a:r>
              <a:rPr lang="en-US" sz="2000" dirty="0">
                <a:solidFill>
                  <a:srgbClr val="0077AA"/>
                </a:solidFill>
                <a:latin typeface="Liberation Mono"/>
              </a:rPr>
              <a:t> </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latin typeface="Liberation Mono"/>
              </a:rPr>
              <a:t>,</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expr </a:t>
            </a:r>
            <a:r>
              <a:rPr lang="en-US" sz="2000" dirty="0">
                <a:solidFill>
                  <a:schemeClr val="bg1">
                    <a:lumMod val="50000"/>
                  </a:schemeClr>
                </a:solidFill>
                <a:latin typeface="Liberation Mono"/>
              </a:rPr>
              <a:t>|</a:t>
            </a:r>
            <a:r>
              <a:rPr lang="en-US" sz="2000" dirty="0">
                <a:solidFill>
                  <a:srgbClr val="0077AA"/>
                </a:solidFill>
                <a:latin typeface="Liberation Mono"/>
              </a:rPr>
              <a:t> 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Tree>
    <p:extLst>
      <p:ext uri="{BB962C8B-B14F-4D97-AF65-F5344CB8AC3E}">
        <p14:creationId xmlns:p14="http://schemas.microsoft.com/office/powerpoint/2010/main" val="1256834162"/>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latin typeface="Liberation Mono"/>
              </a:rPr>
              <a:t>,</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latin typeface="Liberation Mono"/>
              </a:rPr>
              <a:t>,  . . . </a:t>
            </a:r>
            <a:r>
              <a:rPr lang="en-US" sz="2000" baseline="-25000" dirty="0">
                <a:latin typeface="Liberation Mono"/>
              </a:rPr>
              <a:t>,</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latin typeface="Liberation Mono"/>
              </a:rPr>
              <a:t>),</a:t>
            </a:r>
            <a:r>
              <a:rPr lang="en-US" sz="2000" b="1" i="1" dirty="0">
                <a:latin typeface="Liberation Mono"/>
              </a:rPr>
              <a:t>  </a:t>
            </a:r>
            <a:r>
              <a:rPr lang="en-US" sz="2000" dirty="0">
                <a:latin typeface="Liberation Mono"/>
              </a:rPr>
              <a:t>. . .</a:t>
            </a:r>
            <a:r>
              <a:rPr lang="en-US" sz="2000" b="1" i="1" dirty="0">
                <a:solidFill>
                  <a:srgbClr val="0077AA"/>
                </a:solidFill>
                <a:latin typeface="Liberation Mono"/>
              </a:rPr>
              <a:t>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latin typeface="Liberation Mono"/>
              </a:rPr>
              <a:t>,</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latin typeface="Liberation Mono"/>
              </a:rPr>
              <a:t>,</a:t>
            </a:r>
            <a:r>
              <a:rPr lang="en-US" sz="2000" dirty="0">
                <a:solidFill>
                  <a:srgbClr val="0077AA"/>
                </a:solidFill>
                <a:latin typeface="Liberation Mono"/>
              </a:rPr>
              <a:t> </a:t>
            </a:r>
            <a:r>
              <a:rPr lang="en-US" sz="2000" dirty="0">
                <a:latin typeface="Liberation Mono"/>
              </a:rPr>
              <a:t>. . .</a:t>
            </a:r>
            <a:r>
              <a:rPr lang="en-US" sz="2000" b="1" i="1" dirty="0">
                <a:solidFill>
                  <a:srgbClr val="0077AA"/>
                </a:solidFill>
                <a:latin typeface="Liberation Mono"/>
              </a:rPr>
              <a:t>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expr </a:t>
            </a:r>
            <a:r>
              <a:rPr lang="en-US" sz="2000" dirty="0">
                <a:solidFill>
                  <a:schemeClr val="bg1">
                    <a:lumMod val="50000"/>
                  </a:schemeClr>
                </a:solidFill>
                <a:latin typeface="Liberation Mono"/>
              </a:rPr>
              <a:t>|</a:t>
            </a:r>
            <a:r>
              <a:rPr lang="en-US" sz="2000" dirty="0">
                <a:solidFill>
                  <a:srgbClr val="0077AA"/>
                </a:solidFill>
                <a:latin typeface="Liberation Mono"/>
              </a:rPr>
              <a:t> 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dirty="0">
                <a:latin typeface="Liberation Mono"/>
              </a:rPr>
              <a:t>having_condition ]</a:t>
            </a:r>
            <a:r>
              <a:rPr lang="en-US" sz="2000" dirty="0">
                <a:solidFill>
                  <a:srgbClr val="0077AA"/>
                </a:solidFill>
                <a:latin typeface="Liberation Mono"/>
              </a:rPr>
              <a:t>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407343680"/>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before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before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after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
        <p:nvSpPr>
          <p:cNvPr id="5" name="Rectangle 4">
            <a:extLst>
              <a:ext uri="{FF2B5EF4-FFF2-40B4-BE49-F238E27FC236}">
                <a16:creationId xmlns:a16="http://schemas.microsoft.com/office/drawing/2014/main" id="{AFE29655-88D6-71C5-5D67-0C9C8C585F67}"/>
              </a:ext>
            </a:extLst>
          </p:cNvPr>
          <p:cNvSpPr/>
          <p:nvPr/>
        </p:nvSpPr>
        <p:spPr>
          <a:xfrm>
            <a:off x="238401" y="4627582"/>
            <a:ext cx="11521280" cy="196977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Tree>
    <p:extLst>
      <p:ext uri="{BB962C8B-B14F-4D97-AF65-F5344CB8AC3E}">
        <p14:creationId xmlns:p14="http://schemas.microsoft.com/office/powerpoint/2010/main" val="3791859850"/>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2" y="1287919"/>
            <a:ext cx="11762254" cy="2462213"/>
          </a:xfrm>
          <a:prstGeom prst="rect">
            <a:avLst/>
          </a:prstGeom>
        </p:spPr>
        <p:txBody>
          <a:bodyPr wrap="square">
            <a:spAutoFit/>
          </a:bodyPr>
          <a:lstStyle/>
          <a:p>
            <a:pPr marL="342900" indent="-342900">
              <a:buFont typeface="Wingdings" panose="05000000000000000000" pitchFamily="2" charset="2"/>
              <a:buChar char="Ø"/>
            </a:pPr>
            <a:r>
              <a:rPr lang="en-US" dirty="0">
                <a:solidFill>
                  <a:srgbClr val="DD4A68"/>
                </a:solidFill>
                <a:latin typeface="Liberation Mono"/>
              </a:rPr>
              <a:t>RANK() OVER</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DENSE_RANK() OVER</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ROW_NUMBER() OVER</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latin typeface="Liberation Mono"/>
            </a:endParaRPr>
          </a:p>
          <a:p>
            <a:pPr marL="342900" indent="-342900">
              <a:buFont typeface="Wingdings" panose="05000000000000000000" pitchFamily="2" charset="2"/>
              <a:buChar char="Ø"/>
            </a:pPr>
            <a:endParaRPr lang="en-US" sz="8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LAG</a:t>
            </a:r>
            <a:r>
              <a:rPr lang="en-US" dirty="0">
                <a:latin typeface="Liberation Mono"/>
              </a:rPr>
              <a:t>(</a:t>
            </a:r>
            <a:r>
              <a:rPr lang="en-US" i="1" dirty="0">
                <a:latin typeface="Liberation Mono"/>
              </a:rPr>
              <a:t>expr </a:t>
            </a:r>
            <a:r>
              <a:rPr lang="en-US" dirty="0">
                <a:latin typeface="Liberation Mono"/>
              </a:rPr>
              <a:t>[, N [, default ] ] ) </a:t>
            </a:r>
            <a:r>
              <a:rPr lang="en-US" dirty="0">
                <a:solidFill>
                  <a:srgbClr val="0077AA"/>
                </a:solidFill>
                <a:latin typeface="Liberation Mono"/>
              </a:rPr>
              <a:t>OVER( </a:t>
            </a:r>
            <a:r>
              <a:rPr lang="en-US" dirty="0">
                <a:latin typeface="Liberation Mono"/>
              </a:rPr>
              <a:t>[</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latin typeface="Liberation Mono"/>
            </a:endParaRPr>
          </a:p>
          <a:p>
            <a:pPr marL="342900" indent="-342900">
              <a:buFont typeface="Wingdings" panose="05000000000000000000" pitchFamily="2" charset="2"/>
              <a:buChar char="Ø"/>
            </a:pPr>
            <a:endParaRPr lang="en-US" sz="8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LEAD</a:t>
            </a:r>
            <a:r>
              <a:rPr lang="en-US" dirty="0">
                <a:latin typeface="Liberation Mono"/>
              </a:rPr>
              <a:t>(</a:t>
            </a:r>
            <a:r>
              <a:rPr lang="en-US" i="1" dirty="0">
                <a:latin typeface="Liberation Mono"/>
              </a:rPr>
              <a:t>expr </a:t>
            </a:r>
            <a:r>
              <a:rPr lang="en-US" dirty="0">
                <a:latin typeface="Liberation Mono"/>
              </a:rPr>
              <a:t>[, N [, default ] ] ) </a:t>
            </a:r>
            <a:r>
              <a:rPr lang="en-US" dirty="0">
                <a:solidFill>
                  <a:srgbClr val="0077AA"/>
                </a:solidFill>
                <a:latin typeface="Liberation Mono"/>
              </a:rPr>
              <a:t>OVER( </a:t>
            </a:r>
            <a:r>
              <a:rPr lang="en-US" dirty="0">
                <a:latin typeface="Liberation Mono"/>
              </a:rPr>
              <a:t>[</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238401" y="4145592"/>
            <a:ext cx="11690248" cy="258532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The N and default argument in the function is optional.</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dirty="0">
                <a:solidFill>
                  <a:schemeClr val="tx1">
                    <a:lumMod val="85000"/>
                    <a:lumOff val="15000"/>
                  </a:schemeClr>
                </a:solidFill>
                <a:latin typeface="Arial" panose="020B0604020202020204" pitchFamily="34" charset="0"/>
                <a:cs typeface="Arial" pitchFamily="34" charset="0"/>
              </a:rPr>
              <a:t>expr</a:t>
            </a:r>
            <a:r>
              <a:rPr lang="en-US" dirty="0">
                <a:solidFill>
                  <a:schemeClr val="tx1">
                    <a:lumMod val="85000"/>
                    <a:lumOff val="15000"/>
                  </a:schemeClr>
                </a:solidFill>
                <a:latin typeface="Arial" panose="020B0604020202020204" pitchFamily="34" charset="0"/>
                <a:cs typeface="Arial" pitchFamily="34" charset="0"/>
              </a:rPr>
              <a:t>: It can be a column or any built-in function.</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dirty="0">
                <a:solidFill>
                  <a:schemeClr val="tx1">
                    <a:lumMod val="85000"/>
                    <a:lumOff val="15000"/>
                  </a:schemeClr>
                </a:solidFill>
                <a:latin typeface="Arial" panose="020B0604020202020204" pitchFamily="34" charset="0"/>
                <a:cs typeface="Arial" pitchFamily="34" charset="0"/>
              </a:rPr>
              <a:t>N</a:t>
            </a:r>
            <a:r>
              <a:rPr lang="en-US" dirty="0">
                <a:solidFill>
                  <a:schemeClr val="tx1">
                    <a:lumMod val="85000"/>
                    <a:lumOff val="15000"/>
                  </a:schemeClr>
                </a:solidFill>
                <a:latin typeface="Arial" panose="020B0604020202020204" pitchFamily="34" charset="0"/>
                <a:cs typeface="Arial" pitchFamily="34" charset="0"/>
              </a:rPr>
              <a:t>: It is a positive value which determine number of rows preceding/succeeding the current row. If it is omitted in query then its default value is 1.</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dirty="0">
                <a:solidFill>
                  <a:schemeClr val="tx1">
                    <a:lumMod val="85000"/>
                    <a:lumOff val="15000"/>
                  </a:schemeClr>
                </a:solidFill>
                <a:latin typeface="Arial" panose="020B0604020202020204" pitchFamily="34" charset="0"/>
                <a:cs typeface="Arial" pitchFamily="34" charset="0"/>
              </a:rPr>
              <a:t>default</a:t>
            </a:r>
            <a:r>
              <a:rPr lang="en-US" dirty="0">
                <a:solidFill>
                  <a:schemeClr val="tx1">
                    <a:lumMod val="85000"/>
                    <a:lumOff val="15000"/>
                  </a:schemeClr>
                </a:solidFill>
                <a:latin typeface="Arial" panose="020B0604020202020204" pitchFamily="34" charset="0"/>
                <a:cs typeface="Arial" pitchFamily="34" charset="0"/>
              </a:rPr>
              <a:t>: It is the default value return by function in-case no row precedes/</a:t>
            </a:r>
            <a:r>
              <a:rPr lang="en-US" dirty="0" err="1">
                <a:solidFill>
                  <a:schemeClr val="tx1">
                    <a:lumMod val="85000"/>
                    <a:lumOff val="15000"/>
                  </a:schemeClr>
                </a:solidFill>
                <a:latin typeface="Arial" panose="020B0604020202020204" pitchFamily="34" charset="0"/>
                <a:cs typeface="Arial" pitchFamily="34" charset="0"/>
              </a:rPr>
              <a:t>succeedes</a:t>
            </a:r>
            <a:r>
              <a:rPr lang="en-US" dirty="0">
                <a:solidFill>
                  <a:schemeClr val="tx1">
                    <a:lumMod val="85000"/>
                    <a:lumOff val="15000"/>
                  </a:schemeClr>
                </a:solidFill>
                <a:latin typeface="Arial" panose="020B0604020202020204" pitchFamily="34" charset="0"/>
                <a:cs typeface="Arial" pitchFamily="34" charset="0"/>
              </a:rPr>
              <a:t> the current row by N rows. If it is missing then it is by default NULL.</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2" y="650972"/>
            <a:ext cx="11521279" cy="369332"/>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03374250"/>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p:cNvSpPr/>
          <p:nvPr/>
        </p:nvSpPr>
        <p:spPr>
          <a:xfrm>
            <a:off x="263352" y="215444"/>
            <a:ext cx="5328592"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764704"/>
            <a:ext cx="11712338" cy="224676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OVER() </a:t>
            </a:r>
            <a:r>
              <a:rPr lang="en-IN" dirty="0">
                <a:latin typeface="Liberation Mono"/>
              </a:rPr>
              <a:t>R1,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latin typeface="Liberation Mono"/>
              </a:rPr>
              <a:t>total</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tx1">
                    <a:lumMod val="65000"/>
                    <a:lumOff val="35000"/>
                  </a:schemeClr>
                </a:solidFill>
                <a:latin typeface="Liberation Mono"/>
              </a:rPr>
              <a:t>(</a:t>
            </a:r>
            <a:r>
              <a:rPr lang="en-US" dirty="0">
                <a:solidFill>
                  <a:srgbClr val="0077AA"/>
                </a:solidFill>
                <a:latin typeface="Liberation Mono"/>
              </a:rPr>
              <a:t>ORDER BY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OVER()</a:t>
            </a:r>
            <a:r>
              <a:rPr lang="en-US" dirty="0">
                <a:latin typeface="Liberation Mono"/>
              </a:rPr>
              <a:t> R1,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a:t>
            </a:r>
            <a:r>
              <a:rPr lang="en-US" dirty="0">
                <a:solidFill>
                  <a:schemeClr val="bg1">
                    <a:lumMod val="50000"/>
                  </a:schemeClr>
                </a:solidFill>
                <a:latin typeface="Liberation Mono"/>
              </a:rPr>
              <a:t>)</a:t>
            </a:r>
            <a:r>
              <a:rPr lang="en-US" dirty="0">
                <a:latin typeface="Liberation Mono"/>
              </a:rPr>
              <a:t> d </a:t>
            </a:r>
            <a:r>
              <a:rPr lang="en-US" dirty="0">
                <a:solidFill>
                  <a:srgbClr val="0077AA"/>
                </a:solidFill>
                <a:latin typeface="Liberation Mono"/>
              </a:rPr>
              <a:t>WHERE</a:t>
            </a:r>
            <a:r>
              <a:rPr lang="en-US" dirty="0">
                <a:latin typeface="Liberation Mono"/>
              </a:rPr>
              <a:t> R1&gt;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a:t>
            </a:r>
            <a:r>
              <a:rPr lang="en-US" dirty="0">
                <a:solidFill>
                  <a:schemeClr val="bg1">
                    <a:lumMod val="50000"/>
                  </a:schemeClr>
                </a:solidFill>
                <a:latin typeface="Liberation Mono"/>
              </a:rPr>
              <a:t>)</a:t>
            </a:r>
            <a:r>
              <a:rPr lang="en-US" dirty="0">
                <a:latin typeface="Liberation Mono"/>
              </a:rPr>
              <a:t>;  </a:t>
            </a:r>
            <a:r>
              <a:rPr lang="en-US" dirty="0">
                <a:solidFill>
                  <a:srgbClr val="00B050"/>
                </a:solidFill>
                <a:latin typeface="Liberation Mono"/>
              </a:rPr>
              <a:t>// Print </a:t>
            </a:r>
            <a:r>
              <a:rPr lang="en-US" i="1" dirty="0">
                <a:solidFill>
                  <a:srgbClr val="00B050"/>
                </a:solidFill>
                <a:latin typeface="Liberation Mono"/>
              </a:rPr>
              <a:t>n</a:t>
            </a:r>
            <a:r>
              <a:rPr lang="en-US" dirty="0">
                <a:solidFill>
                  <a:srgbClr val="00B050"/>
                </a:solidFill>
                <a:latin typeface="Liberation Mono"/>
              </a:rPr>
              <a:t> last records</a:t>
            </a:r>
            <a:r>
              <a:rPr lang="en-US" dirty="0">
                <a:latin typeface="Liberation Mono"/>
              </a:rPr>
              <a:t> </a:t>
            </a:r>
          </a:p>
        </p:txBody>
      </p:sp>
      <p:sp>
        <p:nvSpPr>
          <p:cNvPr id="6" name="TextBox 5">
            <a:extLst>
              <a:ext uri="{FF2B5EF4-FFF2-40B4-BE49-F238E27FC236}">
                <a16:creationId xmlns:a16="http://schemas.microsoft.com/office/drawing/2014/main" id="{3C43183B-F463-4494-9D23-AA20A8BA15F6}"/>
              </a:ext>
            </a:extLst>
          </p:cNvPr>
          <p:cNvSpPr txBox="1"/>
          <p:nvPr/>
        </p:nvSpPr>
        <p:spPr>
          <a:xfrm>
            <a:off x="185676" y="4221088"/>
            <a:ext cx="11820647" cy="212365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latin typeface="Liberation Mono"/>
              </a:rPr>
              <a:t>amount</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50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year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quarter</a:t>
            </a:r>
            <a:r>
              <a:rPr lang="en-US" dirty="0">
                <a:solidFill>
                  <a:schemeClr val="bg1">
                    <a:lumMod val="50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0077AA"/>
                </a:solidFill>
                <a:latin typeface="Liberation Mono"/>
              </a:rPr>
              <a:t>CASE</a:t>
            </a:r>
            <a:r>
              <a:rPr lang="en-US" dirty="0">
                <a:latin typeface="Liberation Mono"/>
              </a:rPr>
              <a:t> type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END</a:t>
            </a:r>
            <a:r>
              <a:rPr lang="en-US" dirty="0">
                <a:solidFill>
                  <a:schemeClr val="bg1">
                    <a:lumMod val="6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50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_id</a:t>
            </a:r>
            <a:r>
              <a:rPr lang="en-US" dirty="0">
                <a:solidFill>
                  <a:schemeClr val="bg1">
                    <a:lumMod val="50000"/>
                  </a:schemeClr>
                </a:solidFill>
                <a:latin typeface="Liberation Mono"/>
              </a:rPr>
              <a:t>)</a:t>
            </a:r>
            <a:r>
              <a:rPr lang="en-US" dirty="0">
                <a:latin typeface="Liberation Mono"/>
              </a:rPr>
              <a:t> amount </a:t>
            </a:r>
            <a:r>
              <a:rPr lang="en-US" dirty="0">
                <a:solidFill>
                  <a:srgbClr val="0077AA"/>
                </a:solidFill>
                <a:latin typeface="Liberation Mono"/>
              </a:rPr>
              <a:t>FROM</a:t>
            </a:r>
            <a:r>
              <a:rPr lang="en-US" dirty="0">
                <a:latin typeface="Liberation Mono"/>
              </a:rPr>
              <a:t> transactions;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custid, total,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latin typeface="Liberation Mono"/>
              </a:rPr>
              <a:t>total</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50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ordid</a:t>
            </a:r>
            <a:r>
              <a:rPr lang="en-US" dirty="0">
                <a:solidFill>
                  <a:schemeClr val="bg1">
                    <a:lumMod val="50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ord;</a:t>
            </a:r>
          </a:p>
        </p:txBody>
      </p:sp>
    </p:spTree>
    <p:extLst>
      <p:ext uri="{BB962C8B-B14F-4D97-AF65-F5344CB8AC3E}">
        <p14:creationId xmlns:p14="http://schemas.microsoft.com/office/powerpoint/2010/main" val="526713172"/>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50865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latin typeface="Liberation Mono"/>
              </a:rPr>
              <a:t>] </a:t>
            </a:r>
            <a:r>
              <a:rPr lang="en-US" sz="2200" dirty="0">
                <a:latin typeface="Liberation Mono"/>
              </a:rPr>
              <a:t>. . .</a:t>
            </a:r>
            <a:endParaRPr lang="en-IN" sz="2200" dirty="0">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cs typeface="Arial" pitchFamily="34" charset="0"/>
              </a:rPr>
              <a:t> </a:t>
            </a:r>
            <a:r>
              <a:rPr lang="en-US" sz="21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7" name="TextBox 6">
            <a:extLst>
              <a:ext uri="{FF2B5EF4-FFF2-40B4-BE49-F238E27FC236}">
                <a16:creationId xmlns:a16="http://schemas.microsoft.com/office/drawing/2014/main" id="{462E110E-D421-6066-C66B-72DE2EC5F071}"/>
              </a:ext>
            </a:extLst>
          </p:cNvPr>
          <p:cNvSpPr txBox="1"/>
          <p:nvPr/>
        </p:nvSpPr>
        <p:spPr>
          <a:xfrm>
            <a:off x="479376" y="5391337"/>
            <a:ext cx="11161240" cy="1107996"/>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p>
          <a:p>
            <a:r>
              <a:rPr lang="en-IN" dirty="0">
                <a:latin typeface="Palatino Linotype" panose="02040502050505030304" pitchFamily="18" charset="0"/>
              </a:rPr>
              <a:t>In SQL, the same name can be used for two (or more) attributes as long as the attributes are in different relations.</a:t>
            </a:r>
          </a:p>
        </p:txBody>
      </p:sp>
    </p:spTree>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a:t>
            </a:r>
            <a:r>
              <a:rPr lang="en-US" dirty="0">
                <a:solidFill>
                  <a:schemeClr val="accent5">
                    <a:lumMod val="7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job</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latin typeface="Liberation Mono"/>
                <a:ea typeface="Times New Roman" panose="02020603050405020304" pitchFamily="18" charset="0"/>
              </a:rPr>
              <a:t> 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R1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a:t>
            </a:r>
            <a:r>
              <a:rPr lang="en-US" dirty="0">
                <a:solidFill>
                  <a:schemeClr val="accent5">
                    <a:lumMod val="75000"/>
                  </a:schemeClr>
                </a:solidFill>
                <a:latin typeface="Liberation Mono"/>
                <a:cs typeface="Arial" panose="020B0604020202020204" pitchFamily="34" charset="0"/>
              </a:rPr>
              <a:t>BETWEEN</a:t>
            </a:r>
            <a:r>
              <a:rPr lang="en-US" dirty="0">
                <a:solidFill>
                  <a:srgbClr val="000000"/>
                </a:solidFill>
                <a:latin typeface="Liberation Mono"/>
                <a:ea typeface="Times New Roman" panose="02020603050405020304" pitchFamily="18" charset="0"/>
              </a:rPr>
              <a:t> </a:t>
            </a:r>
            <a:r>
              <a:rPr lang="en-US" dirty="0">
                <a:solidFill>
                  <a:schemeClr val="bg1">
                    <a:lumMod val="65000"/>
                  </a:schemeClr>
                </a:solidFill>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effectLst/>
                <a:latin typeface="Liberation Mono"/>
              </a:rPr>
              <a:t> .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effectLst/>
                <a:latin typeface="Liberation Mono"/>
              </a:rPr>
              <a:t>. . . 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effectLst/>
                <a:latin typeface="Liberation Mono"/>
              </a:rPr>
              <a:t>. . .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[(column1 [, column2 ])] </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[CET]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416320"/>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 PRN,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b="0" i="0" dirty="0">
                <a:solidFill>
                  <a:srgbClr val="2F2E2E"/>
                </a:solidFill>
                <a:effectLst/>
                <a:latin typeface="Palatino Linotype" panose="02040502050505030304" pitchFamily="18" charset="0"/>
              </a:rPr>
              <a:t> blood group, price, quantity, branch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
        <p:nvSpPr>
          <p:cNvPr id="6" name="TextBox 5">
            <a:extLst>
              <a:ext uri="{FF2B5EF4-FFF2-40B4-BE49-F238E27FC236}">
                <a16:creationId xmlns:a16="http://schemas.microsoft.com/office/drawing/2014/main" id="{567DFBA1-EB48-9374-3259-4686F132EE49}"/>
              </a:ext>
            </a:extLst>
          </p:cNvPr>
          <p:cNvSpPr txBox="1"/>
          <p:nvPr/>
        </p:nvSpPr>
        <p:spPr>
          <a:xfrm>
            <a:off x="7608168" y="1035886"/>
            <a:ext cx="4487144" cy="1631216"/>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Employee ID: An employee ID can be a composite attribute, which is composed of sub-attributes such as department code, job code, and employee number.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dirty="0">
                <a:solidFill>
                  <a:srgbClr val="669900"/>
                </a:solidFill>
                <a:latin typeface="Liberation Mono"/>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 </a:t>
            </a:r>
            <a:r>
              <a:rPr lang="en-US" dirty="0">
                <a:solidFill>
                  <a:srgbClr val="669900"/>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 </a:t>
            </a:r>
            <a:r>
              <a:rPr lang="en-US" dirty="0">
                <a:solidFill>
                  <a:srgbClr val="669900"/>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R1,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R1,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DT1</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DT</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name</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000000"/>
                  </a:solidFill>
                  <a:latin typeface="Liberation Mono"/>
                </a:rPr>
                <a:t>sum_column1</a:t>
              </a:r>
              <a:r>
                <a:rPr lang="en-US" dirty="0">
                  <a:solidFill>
                    <a:srgbClr val="999999"/>
                  </a:solidFill>
                  <a:latin typeface="Liberation Mono"/>
                </a:rPr>
                <a:t>)</a:t>
              </a:r>
              <a:r>
                <a:rPr lang="en-US" dirty="0">
                  <a:solidFill>
                    <a:srgbClr val="000000"/>
                  </a:solidFill>
                  <a:latin typeface="Liberation Mono"/>
                </a:rPr>
                <a:t>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solidFill>
                    <a:srgbClr val="999999"/>
                  </a:solidFill>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solidFill>
                  <a:srgbClr val="000000"/>
                </a:solidFill>
                <a:latin typeface="Liberation Mono"/>
              </a:rPr>
              <a:t>sal</a:t>
            </a:r>
            <a:r>
              <a:rPr lang="en-US" dirty="0">
                <a:solidFill>
                  <a:schemeClr val="bg1">
                    <a:lumMod val="50000"/>
                  </a:schemeClr>
                </a:solidFill>
                <a:latin typeface="Liberation Mono"/>
              </a:rPr>
              <a:t>)</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solidFill>
                  <a:schemeClr val="bg1">
                    <a:lumMod val="50000"/>
                  </a:schemeClr>
                </a:solidFill>
                <a:latin typeface="Liberation Mono"/>
              </a:rPr>
              <a:t>)</a:t>
            </a:r>
            <a:r>
              <a:rPr lang="en-US" dirty="0">
                <a:solidFill>
                  <a:srgbClr val="000000"/>
                </a:solidFill>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a:t>
            </a:r>
            <a:r>
              <a:rPr lang="en-US" dirty="0">
                <a:solidFill>
                  <a:schemeClr val="accent5">
                    <a:lumMod val="75000"/>
                  </a:schemeClr>
                </a:solidFill>
                <a:latin typeface="Liberation Mono"/>
              </a:rPr>
              <a:t>= </a:t>
            </a:r>
            <a:r>
              <a:rPr lang="en-US" dirty="0">
                <a:latin typeface="Liberation Mono"/>
                <a:cs typeface="Arial" panose="020B0604020202020204" pitchFamily="34" charset="0"/>
              </a:rPr>
              <a:t>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p>
        </p:txBody>
      </p: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=ANY </a:t>
            </a:r>
            <a:r>
              <a:rPr lang="en-IN" dirty="0">
                <a:latin typeface="Arial" panose="020B0604020202020204" pitchFamily="34" charset="0"/>
                <a:cs typeface="Arial" panose="020B0604020202020204" pitchFamily="34" charset="0"/>
              </a:rPr>
              <a:t>cannot.</a:t>
            </a:r>
          </a:p>
        </p:txBody>
      </p:sp>
      <p:grpSp>
        <p:nvGrpSpPr>
          <p:cNvPr id="36" name="Group 35">
            <a:extLst>
              <a:ext uri="{FF2B5EF4-FFF2-40B4-BE49-F238E27FC236}">
                <a16:creationId xmlns:a16="http://schemas.microsoft.com/office/drawing/2014/main" id="{E9DE16DA-135C-CF8E-E76F-825524933940}"/>
              </a:ext>
            </a:extLst>
          </p:cNvPr>
          <p:cNvGrpSpPr/>
          <p:nvPr/>
        </p:nvGrpSpPr>
        <p:grpSpPr>
          <a:xfrm>
            <a:off x="6384032" y="4725144"/>
            <a:ext cx="4968552" cy="1656184"/>
            <a:chOff x="6168008" y="4725144"/>
            <a:chExt cx="4968552" cy="1656184"/>
          </a:xfrm>
        </p:grpSpPr>
        <p:cxnSp>
          <p:nvCxnSpPr>
            <p:cNvPr id="30" name="Straight Arrow Connector 29">
              <a:extLst>
                <a:ext uri="{FF2B5EF4-FFF2-40B4-BE49-F238E27FC236}">
                  <a16:creationId xmlns:a16="http://schemas.microsoft.com/office/drawing/2014/main" id="{EC0F3646-4001-6195-D0A2-82EACAAD4E56}"/>
                </a:ext>
              </a:extLst>
            </p:cNvPr>
            <p:cNvCxnSpPr>
              <a:cxnSpLocks/>
            </p:cNvCxnSpPr>
            <p:nvPr/>
          </p:nvCxnSpPr>
          <p:spPr>
            <a:xfrm flipH="1">
              <a:off x="6168008" y="6381328"/>
              <a:ext cx="4968552"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81D0FAA-5D5B-DB11-326F-FDECA1FE6DA1}"/>
                </a:ext>
              </a:extLst>
            </p:cNvPr>
            <p:cNvCxnSpPr>
              <a:cxnSpLocks/>
            </p:cNvCxnSpPr>
            <p:nvPr/>
          </p:nvCxnSpPr>
          <p:spPr>
            <a:xfrm flipV="1">
              <a:off x="11117104" y="4725144"/>
              <a:ext cx="0" cy="165618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65160135"/>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b="1"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IN </a:t>
            </a:r>
            <a:r>
              <a:rPr lang="en-US" sz="2000" dirty="0">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b="1"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ANY </a:t>
            </a:r>
            <a:r>
              <a:rPr lang="en-US" sz="2000" dirty="0">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b="1"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ALL </a:t>
            </a:r>
            <a:r>
              <a:rPr lang="en-US" sz="2000" dirty="0">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263352" y="1134441"/>
            <a:ext cx="11480764" cy="1537541"/>
            <a:chOff x="152400" y="4625967"/>
            <a:chExt cx="8763000" cy="1537541"/>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677108"/>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This statement will return all rows from EMP table.</a:t>
              </a:r>
              <a:endParaRPr lang="en-IN" sz="2000" dirty="0">
                <a:solidFill>
                  <a:srgbClr val="FF0000"/>
                </a:solidFill>
                <a:latin typeface="Arial" panose="020B0604020202020204" pitchFamily="34" charset="0"/>
                <a:ea typeface="Times New Roman" panose="02020603050405020304" pitchFamily="18" charset="0"/>
              </a:endParaRPr>
            </a:p>
          </p:txBody>
        </p:sp>
        <p:cxnSp>
          <p:nvCxnSpPr>
            <p:cNvPr id="7" name="Elbow Connector 6"/>
            <p:cNvCxnSpPr/>
            <p:nvPr/>
          </p:nvCxnSpPr>
          <p:spPr>
            <a:xfrm rot="5400000" flipH="1" flipV="1">
              <a:off x="6253499"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253185" y="4625967"/>
              <a:ext cx="989317" cy="369332"/>
            </a:xfrm>
            <a:prstGeom prst="rect">
              <a:avLst/>
            </a:prstGeom>
            <a:noFill/>
          </p:spPr>
          <p:txBody>
            <a:bodyPr wrap="square" rtlCol="0">
              <a:spAutoFit/>
            </a:bodyPr>
            <a:lstStyle/>
            <a:p>
              <a:r>
                <a:rPr lang="en-IN" dirty="0"/>
                <a:t>empty table</a:t>
              </a:r>
            </a:p>
          </p:txBody>
        </p:sp>
        <p:cxnSp>
          <p:nvCxnSpPr>
            <p:cNvPr id="11" name="Elbow Connector 10"/>
            <p:cNvCxnSpPr/>
            <p:nvPr/>
          </p:nvCxnSpPr>
          <p:spPr>
            <a:xfrm rot="16200000" flipV="1">
              <a:off x="3890417" y="5251818"/>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295657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server </a:t>
            </a:r>
            <a:r>
              <a:rPr lang="en-IN" dirty="0">
                <a:solidFill>
                  <a:srgbClr val="0077AA"/>
                </a:solidFill>
                <a:latin typeface="Liberation Mono"/>
              </a:rPr>
              <a:t>WHERE</a:t>
            </a:r>
            <a:r>
              <a:rPr lang="en-IN" dirty="0">
                <a:latin typeface="Liberation Mono"/>
              </a:rPr>
              <a:t> id </a:t>
            </a:r>
            <a:r>
              <a:rPr lang="en-IN" dirty="0">
                <a:solidFill>
                  <a:schemeClr val="accent5">
                    <a:lumMod val="75000"/>
                  </a:schemeClr>
                </a:solidFill>
                <a:latin typeface="Liberation Mono"/>
                <a:cs typeface="Arial" panose="020B0604020202020204" pitchFamily="34" charset="0"/>
              </a:rPr>
              <a:t>=ANY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id </a:t>
            </a:r>
            <a:r>
              <a:rPr lang="en-IN" dirty="0">
                <a:solidFill>
                  <a:srgbClr val="0077AA"/>
                </a:solidFill>
                <a:latin typeface="Liberation Mono"/>
              </a:rPr>
              <a:t>FROM</a:t>
            </a:r>
            <a:r>
              <a:rPr lang="en-IN" dirty="0">
                <a:latin typeface="Liberation Mono"/>
              </a:rPr>
              <a:t> runningserver</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&lt;ALL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342CAA33-CBCB-4C62-9575-983D70C0846E}"/>
              </a:ext>
            </a:extLst>
          </p:cNvPr>
          <p:cNvSpPr/>
          <p:nvPr/>
        </p:nvSpPr>
        <p:spPr>
          <a:xfrm>
            <a:off x="263352" y="5590981"/>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sz="1800" dirty="0">
                <a:solidFill>
                  <a:schemeClr val="bg1">
                    <a:lumMod val="50000"/>
                  </a:schemeClr>
                </a:solidFill>
                <a:effectLst/>
                <a:latin typeface="Liberation Mono"/>
                <a:ea typeface="Calibri" panose="020F0502020204030204" pitchFamily="34" charset="0"/>
                <a:cs typeface="Times New Roman" panose="02020603050405020304" pitchFamily="18" charset="0"/>
              </a:rPr>
              <a:t>(</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1</a:t>
            </a:r>
            <a:r>
              <a:rPr lang="en-IN" sz="1800" dirty="0">
                <a:solidFill>
                  <a:schemeClr val="bg1">
                    <a:lumMod val="50000"/>
                  </a:schemeClr>
                </a:solidFill>
                <a:effectLst/>
                <a:latin typeface="Liberation Mono"/>
                <a:ea typeface="Calibri" panose="020F0502020204030204" pitchFamily="34" charset="0"/>
                <a:cs typeface="Times New Roman" panose="02020603050405020304" pitchFamily="18" charset="0"/>
              </a:rPr>
              <a:t>)</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524787196"/>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052117"/>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D4BD00E9-B8FC-4806-A336-FEB5DA968BEF}"/>
              </a:ext>
            </a:extLst>
          </p:cNvPr>
          <p:cNvSpPr/>
          <p:nvPr/>
        </p:nvSpPr>
        <p:spPr>
          <a:xfrm>
            <a:off x="317732" y="16200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NOT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EXISTS  </a:t>
            </a:r>
            <a:r>
              <a:rPr lang="en-US" sz="2000" dirty="0">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8146F898-F24C-4ACB-83C1-8E1260993154}"/>
              </a:ext>
            </a:extLst>
          </p:cNvPr>
          <p:cNvSpPr/>
          <p:nvPr/>
        </p:nvSpPr>
        <p:spPr>
          <a:xfrm>
            <a:off x="335360" y="2492896"/>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581128"/>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589240"/>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f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f.deptno </a:t>
            </a:r>
            <a:r>
              <a:rPr lang="en-IN" dirty="0">
                <a:solidFill>
                  <a:schemeClr val="accent5">
                    <a:lumMod val="75000"/>
                  </a:schemeClr>
                </a:solidFill>
                <a:latin typeface="Liberation Mono"/>
              </a:rPr>
              <a:t>=</a:t>
            </a:r>
            <a:r>
              <a:rPr lang="en-IN" dirty="0">
                <a:latin typeface="Liberation Mono"/>
              </a:rPr>
              <a:t> m.deptno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m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true </a:t>
            </a:r>
            <a:r>
              <a:rPr lang="en-US" dirty="0">
                <a:solidFill>
                  <a:srgbClr val="0077AA"/>
                </a:solidFill>
                <a:latin typeface="Liberation Mono"/>
              </a:rPr>
              <a:t>FROM</a:t>
            </a:r>
            <a:r>
              <a:rPr lang="en-US" dirty="0">
                <a:latin typeface="Liberation Mono"/>
              </a:rPr>
              <a:t> emp f </a:t>
            </a:r>
            <a:r>
              <a:rPr lang="en-US" dirty="0">
                <a:solidFill>
                  <a:srgbClr val="0077AA"/>
                </a:solidFill>
                <a:latin typeface="Liberation Mono"/>
              </a:rPr>
              <a:t>WHERE</a:t>
            </a:r>
            <a:r>
              <a:rPr lang="en-US" dirty="0">
                <a:latin typeface="Liberation Mono"/>
              </a:rPr>
              <a:t> m.deptno </a:t>
            </a:r>
            <a:r>
              <a:rPr lang="en-US" dirty="0">
                <a:solidFill>
                  <a:schemeClr val="accent5">
                    <a:lumMod val="75000"/>
                  </a:schemeClr>
                </a:solidFill>
                <a:latin typeface="Liberation Mono"/>
              </a:rPr>
              <a:t>=</a:t>
            </a:r>
            <a:r>
              <a:rPr lang="en-US" dirty="0">
                <a:latin typeface="Liberation Mono"/>
              </a:rPr>
              <a:t> f.deptno </a:t>
            </a:r>
            <a:r>
              <a:rPr lang="en-US" dirty="0">
                <a:solidFill>
                  <a:schemeClr val="accent5">
                    <a:lumMod val="75000"/>
                  </a:schemeClr>
                </a:solidFill>
                <a:latin typeface="Liberation Mono"/>
              </a:rPr>
              <a:t>AND</a:t>
            </a:r>
            <a:r>
              <a:rPr lang="en-US" dirty="0">
                <a:latin typeface="Liberation Mono"/>
              </a:rPr>
              <a:t> f.gender </a:t>
            </a:r>
            <a:r>
              <a:rPr lang="en-US" dirty="0">
                <a:solidFill>
                  <a:schemeClr val="accent5">
                    <a:lumMod val="75000"/>
                  </a:schemeClr>
                </a:solidFill>
                <a:latin typeface="Liberation Mono"/>
              </a:rPr>
              <a:t>= </a:t>
            </a:r>
            <a:r>
              <a:rPr lang="en-US" dirty="0">
                <a:latin typeface="Liberation Mono"/>
              </a:rPr>
              <a:t>'f'</a:t>
            </a:r>
            <a:r>
              <a:rPr lang="en-US" dirty="0">
                <a:solidFill>
                  <a:schemeClr val="bg1">
                    <a:lumMod val="65000"/>
                  </a:schemeClr>
                </a:solidFill>
                <a:latin typeface="Liberation Mono"/>
                <a:cs typeface="Arial" panose="020B0604020202020204" pitchFamily="34" charset="0"/>
              </a:rPr>
              <a:t>)</a:t>
            </a:r>
            <a:r>
              <a:rPr lang="en-IN" dirty="0">
                <a:latin typeface="Liberation Mono"/>
              </a:rPr>
              <a:t>;</a:t>
            </a:r>
            <a:endParaRPr lang="en-IN" dirty="0">
              <a:solidFill>
                <a:schemeClr val="bg1">
                  <a:lumMod val="6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814467614"/>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724096"/>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solidFill>
                  <a:srgbClr val="FFC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TextBox 5">
            <a:extLst>
              <a:ext uri="{FF2B5EF4-FFF2-40B4-BE49-F238E27FC236}">
                <a16:creationId xmlns:a16="http://schemas.microsoft.com/office/drawing/2014/main" id="{5368D91E-1D21-478A-BEB5-7B644F8A4301}"/>
              </a:ext>
            </a:extLst>
          </p:cNvPr>
          <p:cNvSpPr txBox="1"/>
          <p:nvPr/>
        </p:nvSpPr>
        <p:spPr>
          <a:xfrm>
            <a:off x="335360" y="5622920"/>
            <a:ext cx="11521279" cy="1046440"/>
          </a:xfrm>
          <a:prstGeom prst="rect">
            <a:avLst/>
          </a:prstGeom>
          <a:noFill/>
        </p:spPr>
        <p:txBody>
          <a:bodyPr wrap="square">
            <a:spAutoFit/>
          </a:bodyPr>
          <a:lstStyle/>
          <a:p>
            <a:r>
              <a:rPr lang="en-IN" dirty="0">
                <a:latin typeface="Liberation Mono"/>
                <a:cs typeface="Arial" panose="020B0604020202020204" pitchFamily="34" charset="0"/>
              </a:rPr>
              <a:t>Write query to find all employees who have same salary.</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e1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e2.sal </a:t>
            </a:r>
            <a:r>
              <a:rPr lang="en-IN" dirty="0">
                <a:solidFill>
                  <a:srgbClr val="0077AA"/>
                </a:solidFill>
                <a:latin typeface="Liberation Mono"/>
              </a:rPr>
              <a:t>FROM</a:t>
            </a:r>
            <a:r>
              <a:rPr lang="en-IN" dirty="0">
                <a:latin typeface="Liberation Mono"/>
              </a:rPr>
              <a:t> emp e2 </a:t>
            </a:r>
            <a:r>
              <a:rPr lang="en-IN" dirty="0">
                <a:solidFill>
                  <a:srgbClr val="0077AA"/>
                </a:solidFill>
                <a:latin typeface="Liberation Mono"/>
              </a:rPr>
              <a:t>WHERE</a:t>
            </a:r>
            <a:r>
              <a:rPr lang="en-IN" dirty="0">
                <a:latin typeface="Liberation Mono"/>
              </a:rPr>
              <a:t> e1.sal </a:t>
            </a:r>
            <a:r>
              <a:rPr lang="en-IN" dirty="0">
                <a:solidFill>
                  <a:schemeClr val="accent5">
                    <a:lumMod val="75000"/>
                  </a:schemeClr>
                </a:solidFill>
                <a:latin typeface="Liberation Mono"/>
              </a:rPr>
              <a:t>=</a:t>
            </a:r>
            <a:r>
              <a:rPr lang="en-IN" dirty="0">
                <a:latin typeface="Liberation Mono"/>
              </a:rPr>
              <a:t> e2.sal </a:t>
            </a:r>
            <a:r>
              <a:rPr lang="en-IN" dirty="0">
                <a:solidFill>
                  <a:srgbClr val="A67F59"/>
                </a:solidFill>
                <a:latin typeface="Liberation Mono"/>
              </a:rPr>
              <a:t>AND</a:t>
            </a:r>
            <a:r>
              <a:rPr lang="en-IN" dirty="0">
                <a:latin typeface="Liberation Mono"/>
              </a:rPr>
              <a:t> e1.empno </a:t>
            </a:r>
            <a:r>
              <a:rPr lang="en-IN" dirty="0">
                <a:solidFill>
                  <a:schemeClr val="accent5">
                    <a:lumMod val="75000"/>
                  </a:schemeClr>
                </a:solidFill>
                <a:latin typeface="Liberation Mono"/>
              </a:rPr>
              <a:t>&lt;&gt;</a:t>
            </a:r>
            <a:r>
              <a:rPr lang="en-IN" dirty="0">
                <a:latin typeface="Liberation Mono"/>
              </a:rPr>
              <a:t> e2.empno</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634750841"/>
      </p:ext>
    </p:extLst>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 firstName, middleName, and lastName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 countryCode, cityCode, and phoneNumber )</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119335" y="3717032"/>
            <a:ext cx="11953329" cy="1138773"/>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8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3743" y="5877272"/>
            <a:ext cx="4202314" cy="711591"/>
          </a:xfrm>
          <a:prstGeom prst="rect">
            <a:avLst/>
          </a:prstGeom>
        </p:spPr>
      </p:pic>
      <p:sp>
        <p:nvSpPr>
          <p:cNvPr id="8" name="TextBox 7">
            <a:extLst>
              <a:ext uri="{FF2B5EF4-FFF2-40B4-BE49-F238E27FC236}">
                <a16:creationId xmlns:a16="http://schemas.microsoft.com/office/drawing/2014/main" id="{689B0AA3-450C-E333-B966-B28741F98FC4}"/>
              </a:ext>
            </a:extLst>
          </p:cNvPr>
          <p:cNvSpPr txBox="1"/>
          <p:nvPr/>
        </p:nvSpPr>
        <p:spPr>
          <a:xfrm>
            <a:off x="126664" y="5158933"/>
            <a:ext cx="11938670" cy="646331"/>
          </a:xfrm>
          <a:prstGeom prst="rect">
            <a:avLst/>
          </a:prstGeom>
          <a:noFill/>
        </p:spPr>
        <p:txBody>
          <a:bodyPr wrap="square">
            <a:spAutoFit/>
          </a:bodyPr>
          <a:lstStyle/>
          <a:p>
            <a:r>
              <a:rPr lang="en-IN" dirty="0">
                <a:latin typeface="Palatino Linotype" panose="02040502050505030304" pitchFamily="18" charset="0"/>
              </a:rPr>
              <a:t>The result of R(A</a:t>
            </a:r>
            <a:r>
              <a:rPr lang="en-IN" baseline="-25000" dirty="0">
                <a:latin typeface="Palatino Linotype" panose="02040502050505030304" pitchFamily="18" charset="0"/>
              </a:rPr>
              <a:t>1</a:t>
            </a:r>
            <a:r>
              <a:rPr lang="en-IN" dirty="0">
                <a:latin typeface="Palatino Linotype" panose="02040502050505030304" pitchFamily="18" charset="0"/>
              </a:rPr>
              <a:t>, A</a:t>
            </a:r>
            <a:r>
              <a:rPr lang="en-IN" baseline="-25000" dirty="0">
                <a:latin typeface="Palatino Linotype" panose="02040502050505030304" pitchFamily="18" charset="0"/>
              </a:rPr>
              <a:t>2</a:t>
            </a:r>
            <a:r>
              <a:rPr lang="en-IN" dirty="0">
                <a:latin typeface="Palatino Linotype" panose="02040502050505030304" pitchFamily="18" charset="0"/>
              </a:rPr>
              <a:t>, </a:t>
            </a:r>
            <a:r>
              <a:rPr lang="en-US" sz="1800" dirty="0">
                <a:solidFill>
                  <a:schemeClr val="bg1">
                    <a:lumMod val="50000"/>
                  </a:schemeClr>
                </a:solidFill>
                <a:latin typeface="Liberation Mono"/>
              </a:rPr>
              <a:t>. . .</a:t>
            </a:r>
            <a:r>
              <a:rPr lang="en-IN" dirty="0">
                <a:latin typeface="Palatino Linotype" panose="02040502050505030304" pitchFamily="18" charset="0"/>
              </a:rPr>
              <a:t> , A</a:t>
            </a:r>
            <a:r>
              <a:rPr lang="en-IN" baseline="-25000" dirty="0">
                <a:latin typeface="Palatino Linotype" panose="02040502050505030304" pitchFamily="18" charset="0"/>
              </a:rPr>
              <a:t>n</a:t>
            </a:r>
            <a:r>
              <a:rPr lang="en-IN" dirty="0">
                <a:latin typeface="Palatino Linotype" panose="02040502050505030304" pitchFamily="18" charset="0"/>
              </a:rPr>
              <a:t>) × S(B</a:t>
            </a:r>
            <a:r>
              <a:rPr lang="en-IN" baseline="-25000" dirty="0">
                <a:latin typeface="Palatino Linotype" panose="02040502050505030304" pitchFamily="18" charset="0"/>
              </a:rPr>
              <a:t>1</a:t>
            </a:r>
            <a:r>
              <a:rPr lang="en-IN" dirty="0">
                <a:latin typeface="Palatino Linotype" panose="02040502050505030304" pitchFamily="18" charset="0"/>
              </a:rPr>
              <a:t>, B</a:t>
            </a:r>
            <a:r>
              <a:rPr lang="en-IN" baseline="-25000" dirty="0">
                <a:latin typeface="Palatino Linotype" panose="02040502050505030304" pitchFamily="18" charset="0"/>
              </a:rPr>
              <a:t>2</a:t>
            </a:r>
            <a:r>
              <a:rPr lang="en-IN" dirty="0">
                <a:latin typeface="Palatino Linotype" panose="02040502050505030304" pitchFamily="18" charset="0"/>
              </a:rPr>
              <a:t>, </a:t>
            </a:r>
            <a:r>
              <a:rPr lang="en-US" sz="1800" dirty="0">
                <a:solidFill>
                  <a:schemeClr val="bg1">
                    <a:lumMod val="50000"/>
                  </a:schemeClr>
                </a:solidFill>
                <a:latin typeface="Liberation Mono"/>
              </a:rPr>
              <a:t>. . .</a:t>
            </a:r>
            <a:r>
              <a:rPr lang="en-IN" dirty="0">
                <a:latin typeface="Palatino Linotype" panose="02040502050505030304" pitchFamily="18" charset="0"/>
              </a:rPr>
              <a:t> , B</a:t>
            </a:r>
            <a:r>
              <a:rPr lang="en-IN" baseline="-25000" dirty="0">
                <a:latin typeface="Palatino Linotype" panose="02040502050505030304" pitchFamily="18" charset="0"/>
              </a:rPr>
              <a:t>m</a:t>
            </a:r>
            <a:r>
              <a:rPr lang="en-IN" dirty="0">
                <a:latin typeface="Palatino Linotype" panose="02040502050505030304" pitchFamily="18" charset="0"/>
              </a:rPr>
              <a:t>) is a relation Q with degree n + m attributes Q(A</a:t>
            </a:r>
            <a:r>
              <a:rPr lang="en-IN" baseline="-25000" dirty="0">
                <a:latin typeface="Palatino Linotype" panose="02040502050505030304" pitchFamily="18" charset="0"/>
              </a:rPr>
              <a:t>1</a:t>
            </a:r>
            <a:r>
              <a:rPr lang="en-IN" dirty="0">
                <a:latin typeface="Palatino Linotype" panose="02040502050505030304" pitchFamily="18" charset="0"/>
              </a:rPr>
              <a:t>, A</a:t>
            </a:r>
            <a:r>
              <a:rPr lang="en-IN" baseline="-25000" dirty="0">
                <a:latin typeface="Palatino Linotype" panose="02040502050505030304" pitchFamily="18" charset="0"/>
              </a:rPr>
              <a:t>2</a:t>
            </a:r>
            <a:r>
              <a:rPr lang="en-IN" dirty="0">
                <a:latin typeface="Palatino Linotype" panose="02040502050505030304" pitchFamily="18" charset="0"/>
              </a:rPr>
              <a:t>, </a:t>
            </a:r>
            <a:r>
              <a:rPr lang="en-US" sz="1800" dirty="0">
                <a:solidFill>
                  <a:schemeClr val="bg1">
                    <a:lumMod val="50000"/>
                  </a:schemeClr>
                </a:solidFill>
                <a:latin typeface="Liberation Mono"/>
              </a:rPr>
              <a:t>. . .</a:t>
            </a:r>
            <a:r>
              <a:rPr lang="en-IN" dirty="0">
                <a:latin typeface="Palatino Linotype" panose="02040502050505030304" pitchFamily="18" charset="0"/>
              </a:rPr>
              <a:t> , A</a:t>
            </a:r>
            <a:r>
              <a:rPr lang="en-IN" baseline="-25000" dirty="0">
                <a:latin typeface="Palatino Linotype" panose="02040502050505030304" pitchFamily="18" charset="0"/>
              </a:rPr>
              <a:t>n </a:t>
            </a:r>
            <a:r>
              <a:rPr lang="en-IN" dirty="0">
                <a:latin typeface="Palatino Linotype" panose="02040502050505030304" pitchFamily="18" charset="0"/>
              </a:rPr>
              <a:t>, B</a:t>
            </a:r>
            <a:r>
              <a:rPr lang="en-IN" baseline="-25000" dirty="0">
                <a:latin typeface="Palatino Linotype" panose="02040502050505030304" pitchFamily="18" charset="0"/>
              </a:rPr>
              <a:t>1</a:t>
            </a:r>
            <a:r>
              <a:rPr lang="en-IN" dirty="0">
                <a:latin typeface="Palatino Linotype" panose="02040502050505030304" pitchFamily="18" charset="0"/>
              </a:rPr>
              <a:t>, B</a:t>
            </a:r>
            <a:r>
              <a:rPr lang="en-IN" baseline="-25000" dirty="0">
                <a:latin typeface="Palatino Linotype" panose="02040502050505030304" pitchFamily="18" charset="0"/>
              </a:rPr>
              <a:t>2</a:t>
            </a:r>
            <a:r>
              <a:rPr lang="en-IN" dirty="0">
                <a:latin typeface="Palatino Linotype" panose="02040502050505030304" pitchFamily="18" charset="0"/>
              </a:rPr>
              <a:t>, </a:t>
            </a:r>
            <a:r>
              <a:rPr lang="en-US" sz="1800" dirty="0">
                <a:solidFill>
                  <a:schemeClr val="bg1">
                    <a:lumMod val="50000"/>
                  </a:schemeClr>
                </a:solidFill>
                <a:latin typeface="Liberation Mono"/>
              </a:rPr>
              <a:t>. . .</a:t>
            </a:r>
            <a:r>
              <a:rPr lang="en-IN" dirty="0">
                <a:latin typeface="Palatino Linotype" panose="02040502050505030304" pitchFamily="18" charset="0"/>
              </a:rPr>
              <a:t> , B</a:t>
            </a:r>
            <a:r>
              <a:rPr lang="en-IN" baseline="-25000" dirty="0">
                <a:latin typeface="Palatino Linotype" panose="02040502050505030304" pitchFamily="18" charset="0"/>
              </a:rPr>
              <a:t>m</a:t>
            </a:r>
            <a:r>
              <a:rPr lang="en-IN" dirty="0">
                <a:latin typeface="Palatino Linotype" panose="02040502050505030304" pitchFamily="18" charset="0"/>
              </a:rPr>
              <a:t>), in that order.</a:t>
            </a:r>
          </a:p>
        </p:txBody>
      </p:sp>
    </p:spTree>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3" name="Rectangle 2">
            <a:extLst>
              <a:ext uri="{FF2B5EF4-FFF2-40B4-BE49-F238E27FC236}">
                <a16:creationId xmlns:a16="http://schemas.microsoft.com/office/drawing/2014/main" id="{9384593B-F84E-DD26-7AA5-C3BD06B050A2}"/>
              </a:ext>
            </a:extLst>
          </p:cNvPr>
          <p:cNvSpPr/>
          <p:nvPr/>
        </p:nvSpPr>
        <p:spPr>
          <a:xfrm>
            <a:off x="407368" y="180475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2765306214"/>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3099948231"/>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
        <p:nvSpPr>
          <p:cNvPr id="2" name="Rectangle 1">
            <a:extLst>
              <a:ext uri="{FF2B5EF4-FFF2-40B4-BE49-F238E27FC236}">
                <a16:creationId xmlns:a16="http://schemas.microsoft.com/office/drawing/2014/main" id="{842DC2B3-EAC5-4250-7250-F50DDD223965}"/>
              </a:ext>
            </a:extLst>
          </p:cNvPr>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 . .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rPr>
              <a:t>. . .</a:t>
            </a:r>
          </a:p>
        </p:txBody>
      </p:sp>
    </p:spTree>
    <p:extLst>
      <p:ext uri="{BB962C8B-B14F-4D97-AF65-F5344CB8AC3E}">
        <p14:creationId xmlns:p14="http://schemas.microsoft.com/office/powerpoint/2010/main" val="1308689304"/>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9" name="Rectangle 8">
            <a:extLst>
              <a:ext uri="{FF2B5EF4-FFF2-40B4-BE49-F238E27FC236}">
                <a16:creationId xmlns:a16="http://schemas.microsoft.com/office/drawing/2014/main" id="{622DED88-1175-4892-8C34-4492FEB2B434}"/>
              </a:ext>
            </a:extLst>
          </p:cNvPr>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 . .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rPr>
              <a:t>. . .</a:t>
            </a:r>
          </a:p>
        </p:txBody>
      </p:sp>
    </p:spTree>
    <p:extLst>
      <p:ext uri="{BB962C8B-B14F-4D97-AF65-F5344CB8AC3E}">
        <p14:creationId xmlns:p14="http://schemas.microsoft.com/office/powerpoint/2010/main" val="1947568304"/>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rPr>
              <a:t>, .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199141" y="211458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grpSp>
        <p:nvGrpSpPr>
          <p:cNvPr id="5" name="Group 4">
            <a:extLst>
              <a:ext uri="{FF2B5EF4-FFF2-40B4-BE49-F238E27FC236}">
                <a16:creationId xmlns:a16="http://schemas.microsoft.com/office/drawing/2014/main" id="{83AD5093-709B-B873-1847-EA742D695B2B}"/>
              </a:ext>
            </a:extLst>
          </p:cNvPr>
          <p:cNvGrpSpPr/>
          <p:nvPr/>
        </p:nvGrpSpPr>
        <p:grpSpPr>
          <a:xfrm>
            <a:off x="407368" y="5169966"/>
            <a:ext cx="11305256" cy="923330"/>
            <a:chOff x="407368" y="5169966"/>
            <a:chExt cx="11305256" cy="923330"/>
          </a:xfrm>
        </p:grpSpPr>
        <p:sp>
          <p:nvSpPr>
            <p:cNvPr id="3" name="TextBox 2">
              <a:extLst>
                <a:ext uri="{FF2B5EF4-FFF2-40B4-BE49-F238E27FC236}">
                  <a16:creationId xmlns:a16="http://schemas.microsoft.com/office/drawing/2014/main" id="{FD95D98B-69B7-FF9E-75A6-72EF34B621A6}"/>
                </a:ext>
              </a:extLst>
            </p:cNvPr>
            <p:cNvSpPr txBox="1"/>
            <p:nvPr/>
          </p:nvSpPr>
          <p:spPr>
            <a:xfrm>
              <a:off x="407368" y="5169966"/>
              <a:ext cx="11305256" cy="923330"/>
            </a:xfrm>
            <a:prstGeom prst="rect">
              <a:avLst/>
            </a:prstGeom>
            <a:noFill/>
          </p:spPr>
          <p:txBody>
            <a:bodyPr wrap="square">
              <a:spAutoFit/>
            </a:bodyPr>
            <a:lstStyle/>
            <a:p>
              <a:r>
                <a:rPr lang="en-IN" dirty="0">
                  <a:latin typeface="Palatino Linotype" panose="02040502050505030304" pitchFamily="18" charset="0"/>
                </a:rPr>
                <a:t>The result of R(A</a:t>
              </a:r>
              <a:r>
                <a:rPr lang="en-IN" baseline="-25000" dirty="0">
                  <a:latin typeface="Palatino Linotype" panose="02040502050505030304" pitchFamily="18" charset="0"/>
                </a:rPr>
                <a:t>1</a:t>
              </a:r>
              <a:r>
                <a:rPr lang="en-IN" dirty="0">
                  <a:latin typeface="Palatino Linotype" panose="02040502050505030304" pitchFamily="18" charset="0"/>
                </a:rPr>
                <a:t>, A</a:t>
              </a:r>
              <a:r>
                <a:rPr lang="en-IN" baseline="-25000" dirty="0">
                  <a:latin typeface="Palatino Linotype" panose="02040502050505030304" pitchFamily="18" charset="0"/>
                </a:rPr>
                <a:t>2</a:t>
              </a:r>
              <a:r>
                <a:rPr lang="en-IN" dirty="0">
                  <a:latin typeface="Palatino Linotype" panose="02040502050505030304" pitchFamily="18" charset="0"/>
                </a:rPr>
                <a:t>, </a:t>
              </a:r>
              <a:r>
                <a:rPr lang="en-US"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 A</a:t>
              </a:r>
              <a:r>
                <a:rPr lang="en-IN" baseline="-25000" dirty="0">
                  <a:latin typeface="Palatino Linotype" panose="02040502050505030304" pitchFamily="18" charset="0"/>
                </a:rPr>
                <a:t>n</a:t>
              </a:r>
              <a:r>
                <a:rPr lang="en-IN" dirty="0">
                  <a:latin typeface="Palatino Linotype" panose="02040502050505030304" pitchFamily="18" charset="0"/>
                </a:rPr>
                <a:t>)          </a:t>
              </a:r>
              <a:r>
                <a:rPr lang="en-IN" baseline="-25000" dirty="0">
                  <a:latin typeface="Palatino Linotype" panose="02040502050505030304" pitchFamily="18" charset="0"/>
                </a:rPr>
                <a:t>&lt;join condition&gt; </a:t>
              </a:r>
              <a:r>
                <a:rPr lang="en-IN" dirty="0">
                  <a:latin typeface="Palatino Linotype" panose="02040502050505030304" pitchFamily="18" charset="0"/>
                </a:rPr>
                <a:t>S(B</a:t>
              </a:r>
              <a:r>
                <a:rPr lang="en-IN" baseline="-25000" dirty="0">
                  <a:latin typeface="Palatino Linotype" panose="02040502050505030304" pitchFamily="18" charset="0"/>
                </a:rPr>
                <a:t>1</a:t>
              </a:r>
              <a:r>
                <a:rPr lang="en-IN" dirty="0">
                  <a:latin typeface="Palatino Linotype" panose="02040502050505030304" pitchFamily="18" charset="0"/>
                </a:rPr>
                <a:t>, B</a:t>
              </a:r>
              <a:r>
                <a:rPr lang="en-IN" baseline="-25000" dirty="0">
                  <a:latin typeface="Palatino Linotype" panose="02040502050505030304" pitchFamily="18" charset="0"/>
                </a:rPr>
                <a:t>2</a:t>
              </a:r>
              <a:r>
                <a:rPr lang="en-IN" dirty="0">
                  <a:latin typeface="Palatino Linotype" panose="02040502050505030304" pitchFamily="18" charset="0"/>
                </a:rPr>
                <a:t>, </a:t>
              </a:r>
              <a:r>
                <a:rPr lang="en-US"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 B</a:t>
              </a:r>
              <a:r>
                <a:rPr lang="en-IN" baseline="-25000" dirty="0">
                  <a:latin typeface="Palatino Linotype" panose="02040502050505030304" pitchFamily="18" charset="0"/>
                </a:rPr>
                <a:t>m</a:t>
              </a:r>
              <a:r>
                <a:rPr lang="en-IN" dirty="0">
                  <a:latin typeface="Palatino Linotype" panose="02040502050505030304" pitchFamily="18" charset="0"/>
                </a:rPr>
                <a:t>) is a relation Q with degree </a:t>
              </a:r>
              <a:r>
                <a:rPr lang="en-IN" b="1" dirty="0">
                  <a:latin typeface="Palatino Linotype" panose="02040502050505030304" pitchFamily="18" charset="0"/>
                </a:rPr>
                <a:t>n + m </a:t>
              </a:r>
              <a:r>
                <a:rPr lang="en-IN" dirty="0">
                  <a:latin typeface="Palatino Linotype" panose="02040502050505030304" pitchFamily="18" charset="0"/>
                </a:rPr>
                <a:t>attributes </a:t>
              </a:r>
              <a:r>
                <a:rPr lang="en-IN" b="1" dirty="0">
                  <a:latin typeface="Palatino Linotype" panose="02040502050505030304" pitchFamily="18" charset="0"/>
                </a:rPr>
                <a:t>Q(A</a:t>
              </a:r>
              <a:r>
                <a:rPr lang="en-IN" b="1" baseline="-25000" dirty="0">
                  <a:latin typeface="Palatino Linotype" panose="02040502050505030304" pitchFamily="18" charset="0"/>
                </a:rPr>
                <a:t>1</a:t>
              </a:r>
              <a:r>
                <a:rPr lang="en-IN" b="1" dirty="0">
                  <a:latin typeface="Palatino Linotype" panose="02040502050505030304" pitchFamily="18" charset="0"/>
                </a:rPr>
                <a:t>, A</a:t>
              </a:r>
              <a:r>
                <a:rPr lang="en-IN" b="1" baseline="-25000" dirty="0">
                  <a:latin typeface="Palatino Linotype" panose="02040502050505030304" pitchFamily="18" charset="0"/>
                </a:rPr>
                <a:t>2</a:t>
              </a:r>
              <a:r>
                <a:rPr lang="en-IN" b="1" dirty="0">
                  <a:latin typeface="Palatino Linotype" panose="02040502050505030304" pitchFamily="18" charset="0"/>
                </a:rPr>
                <a:t>, </a:t>
              </a:r>
              <a:r>
                <a:rPr lang="en-US" b="1" dirty="0">
                  <a:solidFill>
                    <a:schemeClr val="bg1">
                      <a:lumMod val="50000"/>
                    </a:schemeClr>
                  </a:solidFill>
                  <a:latin typeface="Palatino Linotype" panose="02040502050505030304" pitchFamily="18" charset="0"/>
                </a:rPr>
                <a:t>. . .</a:t>
              </a:r>
              <a:r>
                <a:rPr lang="en-IN" b="1" dirty="0">
                  <a:latin typeface="Palatino Linotype" panose="02040502050505030304" pitchFamily="18" charset="0"/>
                </a:rPr>
                <a:t> , A</a:t>
              </a:r>
              <a:r>
                <a:rPr lang="en-IN" b="1" baseline="-25000" dirty="0">
                  <a:latin typeface="Palatino Linotype" panose="02040502050505030304" pitchFamily="18" charset="0"/>
                </a:rPr>
                <a:t>n </a:t>
              </a:r>
              <a:r>
                <a:rPr lang="en-IN" b="1" dirty="0">
                  <a:latin typeface="Palatino Linotype" panose="02040502050505030304" pitchFamily="18" charset="0"/>
                </a:rPr>
                <a:t>, B</a:t>
              </a:r>
              <a:r>
                <a:rPr lang="en-IN" b="1" baseline="-25000" dirty="0">
                  <a:latin typeface="Palatino Linotype" panose="02040502050505030304" pitchFamily="18" charset="0"/>
                </a:rPr>
                <a:t>1</a:t>
              </a:r>
              <a:r>
                <a:rPr lang="en-IN" b="1" dirty="0">
                  <a:latin typeface="Palatino Linotype" panose="02040502050505030304" pitchFamily="18" charset="0"/>
                </a:rPr>
                <a:t>, B</a:t>
              </a:r>
              <a:r>
                <a:rPr lang="en-IN" b="1" baseline="-25000" dirty="0">
                  <a:latin typeface="Palatino Linotype" panose="02040502050505030304" pitchFamily="18" charset="0"/>
                </a:rPr>
                <a:t>2</a:t>
              </a:r>
              <a:r>
                <a:rPr lang="en-IN" b="1" dirty="0">
                  <a:latin typeface="Palatino Linotype" panose="02040502050505030304" pitchFamily="18" charset="0"/>
                </a:rPr>
                <a:t>, </a:t>
              </a:r>
              <a:r>
                <a:rPr lang="en-US" b="1" dirty="0">
                  <a:solidFill>
                    <a:schemeClr val="bg1">
                      <a:lumMod val="50000"/>
                    </a:schemeClr>
                  </a:solidFill>
                  <a:latin typeface="Palatino Linotype" panose="02040502050505030304" pitchFamily="18" charset="0"/>
                </a:rPr>
                <a:t>. . .</a:t>
              </a:r>
              <a:r>
                <a:rPr lang="en-IN" b="1" dirty="0">
                  <a:latin typeface="Palatino Linotype" panose="02040502050505030304" pitchFamily="18" charset="0"/>
                </a:rPr>
                <a:t> , B</a:t>
              </a:r>
              <a:r>
                <a:rPr lang="en-IN" b="1" baseline="-25000" dirty="0">
                  <a:latin typeface="Palatino Linotype" panose="02040502050505030304" pitchFamily="18" charset="0"/>
                </a:rPr>
                <a:t>m</a:t>
              </a:r>
              <a:r>
                <a:rPr lang="en-IN" b="1" dirty="0">
                  <a:latin typeface="Palatino Linotype" panose="02040502050505030304" pitchFamily="18" charset="0"/>
                </a:rPr>
                <a:t>), in that order</a:t>
              </a:r>
              <a:r>
                <a:rPr lang="en-IN" dirty="0">
                  <a:latin typeface="Palatino Linotype" panose="02040502050505030304" pitchFamily="18" charset="0"/>
                </a:rPr>
                <a:t>. </a:t>
              </a:r>
              <a:r>
                <a:rPr lang="en-US" dirty="0">
                  <a:latin typeface="Palatino Linotype" panose="02040502050505030304" pitchFamily="18" charset="0"/>
                </a:rPr>
                <a:t>Q has one tuple for each combination of tuples—one from R and one from S—whenever the combination satisfies the join condition.</a:t>
              </a:r>
              <a:endParaRPr lang="en-IN" dirty="0">
                <a:latin typeface="Palatino Linotype" panose="02040502050505030304" pitchFamily="18" charset="0"/>
              </a:endParaRPr>
            </a:p>
          </p:txBody>
        </p:sp>
        <p:sp>
          <p:nvSpPr>
            <p:cNvPr id="9" name="Flowchart: Collate 8">
              <a:extLst>
                <a:ext uri="{FF2B5EF4-FFF2-40B4-BE49-F238E27FC236}">
                  <a16:creationId xmlns:a16="http://schemas.microsoft.com/office/drawing/2014/main" id="{84DCBDDD-3FF5-03E0-A9F9-5575FC44E390}"/>
                </a:ext>
              </a:extLst>
            </p:cNvPr>
            <p:cNvSpPr/>
            <p:nvPr/>
          </p:nvSpPr>
          <p:spPr>
            <a:xfrm rot="16200000">
              <a:off x="3828618" y="5266426"/>
              <a:ext cx="142275" cy="216024"/>
            </a:xfrm>
            <a:prstGeom prst="flowChartCol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latin typeface="Arial" panose="020B0604020202020204" pitchFamily="34" charset="0"/>
                <a:cs typeface="Arial" panose="020B0604020202020204" pitchFamily="34" charset="0"/>
              </a:endParaRPr>
            </a:p>
          </p:txBody>
        </p:sp>
      </p:grpSp>
    </p:spTree>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705F3F9-C745-7C47-5C98-CE895EECCD8B}"/>
              </a:ext>
            </a:extLst>
          </p:cNvPr>
          <p:cNvGraphicFramePr>
            <a:graphicFrameLocks noGrp="1"/>
          </p:cNvGraphicFramePr>
          <p:nvPr>
            <p:extLst>
              <p:ext uri="{D42A27DB-BD31-4B8C-83A1-F6EECF244321}">
                <p14:modId xmlns:p14="http://schemas.microsoft.com/office/powerpoint/2010/main" val="291329922"/>
              </p:ext>
            </p:extLst>
          </p:nvPr>
        </p:nvGraphicFramePr>
        <p:xfrm>
          <a:off x="119336" y="1844824"/>
          <a:ext cx="5112567"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gridCol w="1704189">
                  <a:extLst>
                    <a:ext uri="{9D8B030D-6E8A-4147-A177-3AD203B41FA5}">
                      <a16:colId xmlns:a16="http://schemas.microsoft.com/office/drawing/2014/main" val="433046933"/>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5" name="Table 2">
            <a:extLst>
              <a:ext uri="{FF2B5EF4-FFF2-40B4-BE49-F238E27FC236}">
                <a16:creationId xmlns:a16="http://schemas.microsoft.com/office/drawing/2014/main" id="{D57DFD84-42DB-CF0C-53AD-9A536960D592}"/>
              </a:ext>
            </a:extLst>
          </p:cNvPr>
          <p:cNvGraphicFramePr>
            <a:graphicFrameLocks noGrp="1"/>
          </p:cNvGraphicFramePr>
          <p:nvPr>
            <p:extLst>
              <p:ext uri="{D42A27DB-BD31-4B8C-83A1-F6EECF244321}">
                <p14:modId xmlns:p14="http://schemas.microsoft.com/office/powerpoint/2010/main" val="7162837"/>
              </p:ext>
            </p:extLst>
          </p:nvPr>
        </p:nvGraphicFramePr>
        <p:xfrm>
          <a:off x="6580600" y="1844824"/>
          <a:ext cx="3408378"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42495810"/>
                  </a:ext>
                </a:extLst>
              </a:tr>
              <a:tr h="370840">
                <a:tc>
                  <a:txBody>
                    <a:bodyPr/>
                    <a:lstStyle/>
                    <a:p>
                      <a:pPr algn="l"/>
                      <a:r>
                        <a:rPr lang="en-US" dirty="0">
                          <a:latin typeface="Arial" panose="020B0604020202020204" pitchFamily="34" charset="0"/>
                          <a:cs typeface="Arial" panose="020B0604020202020204" pitchFamily="34" charset="0"/>
                        </a:rPr>
                        <a:t>               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l"/>
                      <a:r>
                        <a:rPr lang="en-US" dirty="0">
                          <a:latin typeface="Arial" panose="020B0604020202020204" pitchFamily="34" charset="0"/>
                          <a:cs typeface="Arial" panose="020B0604020202020204" pitchFamily="34" charset="0"/>
                        </a:rPr>
                        <a:t>               30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Manager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13" name="Table 2">
            <a:extLst>
              <a:ext uri="{FF2B5EF4-FFF2-40B4-BE49-F238E27FC236}">
                <a16:creationId xmlns:a16="http://schemas.microsoft.com/office/drawing/2014/main" id="{81B9D917-D025-B2EC-F769-D1AB2CBB98FD}"/>
              </a:ext>
            </a:extLst>
          </p:cNvPr>
          <p:cNvGraphicFramePr>
            <a:graphicFrameLocks noGrp="1"/>
          </p:cNvGraphicFramePr>
          <p:nvPr>
            <p:extLst>
              <p:ext uri="{D42A27DB-BD31-4B8C-83A1-F6EECF244321}">
                <p14:modId xmlns:p14="http://schemas.microsoft.com/office/powerpoint/2010/main" val="684338752"/>
              </p:ext>
            </p:extLst>
          </p:nvPr>
        </p:nvGraphicFramePr>
        <p:xfrm>
          <a:off x="119336" y="4005064"/>
          <a:ext cx="8208910" cy="1483360"/>
        </p:xfrm>
        <a:graphic>
          <a:graphicData uri="http://schemas.openxmlformats.org/drawingml/2006/table">
            <a:tbl>
              <a:tblPr firstRow="1" bandRow="1">
                <a:tableStyleId>{5940675A-B579-460E-94D1-54222C63F5DA}</a:tableStyleId>
              </a:tblPr>
              <a:tblGrid>
                <a:gridCol w="1641782">
                  <a:extLst>
                    <a:ext uri="{9D8B030D-6E8A-4147-A177-3AD203B41FA5}">
                      <a16:colId xmlns:a16="http://schemas.microsoft.com/office/drawing/2014/main" val="928063234"/>
                    </a:ext>
                  </a:extLst>
                </a:gridCol>
                <a:gridCol w="1641782">
                  <a:extLst>
                    <a:ext uri="{9D8B030D-6E8A-4147-A177-3AD203B41FA5}">
                      <a16:colId xmlns:a16="http://schemas.microsoft.com/office/drawing/2014/main" val="790049539"/>
                    </a:ext>
                  </a:extLst>
                </a:gridCol>
                <a:gridCol w="1641782">
                  <a:extLst>
                    <a:ext uri="{9D8B030D-6E8A-4147-A177-3AD203B41FA5}">
                      <a16:colId xmlns:a16="http://schemas.microsoft.com/office/drawing/2014/main" val="433046933"/>
                    </a:ext>
                  </a:extLst>
                </a:gridCol>
                <a:gridCol w="1641782">
                  <a:extLst>
                    <a:ext uri="{9D8B030D-6E8A-4147-A177-3AD203B41FA5}">
                      <a16:colId xmlns:a16="http://schemas.microsoft.com/office/drawing/2014/main" val="839878045"/>
                    </a:ext>
                  </a:extLst>
                </a:gridCol>
                <a:gridCol w="1641782">
                  <a:extLst>
                    <a:ext uri="{9D8B030D-6E8A-4147-A177-3AD203B41FA5}">
                      <a16:colId xmlns:a16="http://schemas.microsoft.com/office/drawing/2014/main" val="3242512665"/>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cxnSp>
        <p:nvCxnSpPr>
          <p:cNvPr id="4" name="Straight Arrow Connector 3">
            <a:extLst>
              <a:ext uri="{FF2B5EF4-FFF2-40B4-BE49-F238E27FC236}">
                <a16:creationId xmlns:a16="http://schemas.microsoft.com/office/drawing/2014/main" id="{F2DAFF9C-86A2-502F-D81D-52C394CA570B}"/>
              </a:ext>
            </a:extLst>
          </p:cNvPr>
          <p:cNvCxnSpPr>
            <a:cxnSpLocks/>
          </p:cNvCxnSpPr>
          <p:nvPr/>
        </p:nvCxnSpPr>
        <p:spPr>
          <a:xfrm>
            <a:off x="4151784" y="2420888"/>
            <a:ext cx="360040" cy="0"/>
          </a:xfrm>
          <a:prstGeom prst="straightConnector1">
            <a:avLst/>
          </a:prstGeom>
          <a:ln w="19050">
            <a:solidFill>
              <a:srgbClr val="FF0000"/>
            </a:solidFill>
            <a:headEnd type="arrow" w="med" len="med"/>
            <a:tailEnd type="arrow" w="med" len="med"/>
          </a:ln>
        </p:spPr>
        <p:style>
          <a:lnRef idx="1">
            <a:schemeClr val="dk1"/>
          </a:lnRef>
          <a:fillRef idx="0">
            <a:schemeClr val="dk1"/>
          </a:fillRef>
          <a:effectRef idx="0">
            <a:schemeClr val="dk1"/>
          </a:effectRef>
          <a:fontRef idx="minor">
            <a:schemeClr val="tx1"/>
          </a:fontRef>
        </p:style>
      </p:cxnSp>
      <p:cxnSp>
        <p:nvCxnSpPr>
          <p:cNvPr id="8" name="Straight Arrow Connector 7">
            <a:extLst>
              <a:ext uri="{FF2B5EF4-FFF2-40B4-BE49-F238E27FC236}">
                <a16:creationId xmlns:a16="http://schemas.microsoft.com/office/drawing/2014/main" id="{EA7F6FB9-69E3-91DF-C252-78A5F94BE094}"/>
              </a:ext>
            </a:extLst>
          </p:cNvPr>
          <p:cNvCxnSpPr>
            <a:cxnSpLocks/>
          </p:cNvCxnSpPr>
          <p:nvPr/>
        </p:nvCxnSpPr>
        <p:spPr>
          <a:xfrm>
            <a:off x="4151784" y="2780928"/>
            <a:ext cx="360040" cy="0"/>
          </a:xfrm>
          <a:prstGeom prst="straightConnector1">
            <a:avLst/>
          </a:prstGeom>
          <a:ln w="19050">
            <a:solidFill>
              <a:srgbClr val="FF0000"/>
            </a:solidFill>
            <a:headEnd type="arrow" w="med" len="med"/>
            <a:tailEnd type="arrow" w="med" len="med"/>
          </a:ln>
        </p:spPr>
        <p:style>
          <a:lnRef idx="1">
            <a:schemeClr val="dk1"/>
          </a:lnRef>
          <a:fillRef idx="0">
            <a:schemeClr val="dk1"/>
          </a:fillRef>
          <a:effectRef idx="0">
            <a:schemeClr val="dk1"/>
          </a:effectRef>
          <a:fontRef idx="minor">
            <a:schemeClr val="tx1"/>
          </a:fontRef>
        </p:style>
      </p:cxnSp>
      <p:cxnSp>
        <p:nvCxnSpPr>
          <p:cNvPr id="9" name="Straight Arrow Connector 8">
            <a:extLst>
              <a:ext uri="{FF2B5EF4-FFF2-40B4-BE49-F238E27FC236}">
                <a16:creationId xmlns:a16="http://schemas.microsoft.com/office/drawing/2014/main" id="{AE2E0D8E-AEC2-4C86-EE23-071A73CC16BD}"/>
              </a:ext>
            </a:extLst>
          </p:cNvPr>
          <p:cNvCxnSpPr>
            <a:cxnSpLocks/>
          </p:cNvCxnSpPr>
          <p:nvPr/>
        </p:nvCxnSpPr>
        <p:spPr>
          <a:xfrm flipV="1">
            <a:off x="4151784" y="2492896"/>
            <a:ext cx="360040" cy="648072"/>
          </a:xfrm>
          <a:prstGeom prst="straightConnector1">
            <a:avLst/>
          </a:prstGeom>
          <a:ln w="19050">
            <a:solidFill>
              <a:srgbClr val="FF0000"/>
            </a:solidFill>
            <a:headEnd type="arrow" w="med" len="med"/>
            <a:tailEnd type="arrow" w="med" len="med"/>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692203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2.91667E-6 -3.33333E-6 L -0.25 -3.33333E-6 " pathEditMode="relative" rAng="0" ptsTypes="AA">
                                      <p:cBhvr>
                                        <p:cTn id="6" dur="2000" fill="hold"/>
                                        <p:tgtEl>
                                          <p:spTgt spid="5"/>
                                        </p:tgtEl>
                                        <p:attrNameLst>
                                          <p:attrName>ppt_x</p:attrName>
                                          <p:attrName>ppt_y</p:attrName>
                                        </p:attrNameLst>
                                      </p:cBhvr>
                                      <p:rCtr x="-12500" y="0"/>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420888"/>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 (1, a), (2, b), (1, c), (3, d), (2, e), (1, f) }</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
        <p:nvSpPr>
          <p:cNvPr id="2" name="TextBox 1">
            <a:extLst>
              <a:ext uri="{FF2B5EF4-FFF2-40B4-BE49-F238E27FC236}">
                <a16:creationId xmlns:a16="http://schemas.microsoft.com/office/drawing/2014/main" id="{9995CDC6-EB5D-CB37-E12D-E6965F0C8481}"/>
              </a:ext>
            </a:extLst>
          </p:cNvPr>
          <p:cNvSpPr txBox="1"/>
          <p:nvPr/>
        </p:nvSpPr>
        <p:spPr>
          <a:xfrm>
            <a:off x="2516848" y="5664150"/>
            <a:ext cx="9627824"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p>
          <a:p>
            <a:pPr algn="just"/>
            <a:endParaRPr lang="en-IN" sz="600" dirty="0">
              <a:solidFill>
                <a:srgbClr val="FF0000"/>
              </a:solidFill>
              <a:latin typeface="Arial" panose="020B0604020202020204" pitchFamily="34" charset="0"/>
              <a:cs typeface="Arial" panose="020B0604020202020204" pitchFamily="34" charset="0"/>
            </a:endParaRPr>
          </a:p>
          <a:p>
            <a:pPr algn="just"/>
            <a:r>
              <a:rPr lang="en-IN" dirty="0"/>
              <a:t>A general join condition is of the form &lt;condition&gt; AND &lt;condition&gt; AND . . .  AND &lt;condition&gt;, where each &lt;condition&gt; is of the form Ai θ Bj,  </a:t>
            </a:r>
            <a:r>
              <a:rPr lang="en-IN" b="1" dirty="0"/>
              <a:t>Ai is an attribute of R, Bj is an attribute of S</a:t>
            </a:r>
            <a:r>
              <a:rPr lang="en-IN" dirty="0"/>
              <a:t>.</a:t>
            </a:r>
            <a:endParaRPr lang="en-IN" sz="18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69231532"/>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340768"/>
            <a:ext cx="11637996" cy="4032448"/>
          </a:xfrm>
          <a:prstGeom prst="rect">
            <a:avLst/>
          </a:prstGeom>
        </p:spPr>
      </p:pic>
      <p:sp>
        <p:nvSpPr>
          <p:cNvPr id="5" name="TextBox 4">
            <a:extLst>
              <a:ext uri="{FF2B5EF4-FFF2-40B4-BE49-F238E27FC236}">
                <a16:creationId xmlns:a16="http://schemas.microsoft.com/office/drawing/2014/main" id="{435AE458-874E-0F26-E6F8-A12EDD867F49}"/>
              </a:ext>
            </a:extLst>
          </p:cNvPr>
          <p:cNvSpPr txBox="1"/>
          <p:nvPr/>
        </p:nvSpPr>
        <p:spPr>
          <a:xfrm>
            <a:off x="263352" y="5445224"/>
            <a:ext cx="11637995" cy="120032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A67F59"/>
                </a:solidFill>
                <a:latin typeface="Liberation Mono"/>
              </a:rPr>
              <a:t>AND</a:t>
            </a:r>
            <a:r>
              <a:rPr lang="en-IN" dirty="0">
                <a:latin typeface="Liberation Mono"/>
              </a:rPr>
              <a:t> dname </a:t>
            </a:r>
            <a:r>
              <a:rPr lang="en-IN" dirty="0">
                <a:solidFill>
                  <a:schemeClr val="accent5">
                    <a:lumMod val="75000"/>
                  </a:schemeClr>
                </a:solidFill>
                <a:latin typeface="Liberation Mono"/>
              </a:rPr>
              <a:t>=</a:t>
            </a:r>
            <a:r>
              <a:rPr lang="en-IN" dirty="0">
                <a:latin typeface="Liberation Mono"/>
              </a:rPr>
              <a:t> 'accounting';</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a:t>
            </a:r>
            <a:r>
              <a:rPr lang="en-IN" dirty="0">
                <a:solidFill>
                  <a:schemeClr val="bg1">
                    <a:lumMod val="65000"/>
                  </a:schemeClr>
                </a:solidFill>
                <a:latin typeface="Liberation Mono"/>
              </a:rPr>
              <a:t>(</a:t>
            </a:r>
            <a:r>
              <a:rPr lang="en-IN" dirty="0">
                <a:latin typeface="Liberation Mono"/>
              </a:rPr>
              <a:t>emp.deptno, dname</a:t>
            </a:r>
            <a:r>
              <a:rPr lang="en-IN" dirty="0">
                <a:solidFill>
                  <a:schemeClr val="bg1">
                    <a:lumMod val="65000"/>
                  </a:schemeClr>
                </a:solidFill>
                <a:latin typeface="Liberation Mono"/>
              </a:rPr>
              <a:t>)</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latin typeface="Liberation Mono"/>
              </a:rPr>
              <a:t>dept.deptno, 'accounting'</a:t>
            </a:r>
            <a:r>
              <a:rPr lang="en-IN" dirty="0">
                <a:solidFill>
                  <a:schemeClr val="bg1">
                    <a:lumMod val="6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999391625"/>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extLst>
      <p:ext uri="{BB962C8B-B14F-4D97-AF65-F5344CB8AC3E}">
        <p14:creationId xmlns:p14="http://schemas.microsoft.com/office/powerpoint/2010/main" val="2483968113"/>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err="1">
                <a:solidFill>
                  <a:schemeClr val="tx1">
                    <a:lumMod val="50000"/>
                    <a:lumOff val="50000"/>
                  </a:schemeClr>
                </a:solidFill>
                <a:latin typeface="Liberation Mono"/>
                <a:cs typeface="Arial" panose="020B0604020202020204" pitchFamily="34" charset="0"/>
              </a:rPr>
              <a:t>quali</a:t>
            </a:r>
            <a:r>
              <a:rPr lang="en-US" dirty="0" err="1">
                <a:latin typeface="Liberation Mono"/>
                <a:cs typeface="Arial" panose="020B0604020202020204" pitchFamily="34" charset="0"/>
              </a:rPr>
              <a:t>.employeeid</a:t>
            </a:r>
            <a:r>
              <a:rPr lang="en-US"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2" name="Rectangle 1">
            <a:extLst>
              <a:ext uri="{FF2B5EF4-FFF2-40B4-BE49-F238E27FC236}">
                <a16:creationId xmlns:a16="http://schemas.microsoft.com/office/drawing/2014/main" id="{647B1C55-2117-747F-8D70-F2F13ACFCD9F}"/>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4159649965"/>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8" name="Picture 27"/>
          <p:cNvPicPr>
            <a:picLocks noChangeAspect="1"/>
          </p:cNvPicPr>
          <p:nvPr/>
        </p:nvPicPr>
        <p:blipFill>
          <a:blip r:embed="rId3"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1" name="Rectangle 10">
            <a:extLst>
              <a:ext uri="{FF2B5EF4-FFF2-40B4-BE49-F238E27FC236}">
                <a16:creationId xmlns:a16="http://schemas.microsoft.com/office/drawing/2014/main" id="{D3257131-02A3-413E-9CA1-AAAD7F51026E}"/>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3" name="Rectangle 2">
            <a:extLst>
              <a:ext uri="{FF2B5EF4-FFF2-40B4-BE49-F238E27FC236}">
                <a16:creationId xmlns:a16="http://schemas.microsoft.com/office/drawing/2014/main" id="{43E9875F-42F0-07AA-398E-999126140F88}"/>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pic>
        <p:nvPicPr>
          <p:cNvPr id="6" name="Picture 5">
            <a:extLst>
              <a:ext uri="{FF2B5EF4-FFF2-40B4-BE49-F238E27FC236}">
                <a16:creationId xmlns:a16="http://schemas.microsoft.com/office/drawing/2014/main" id="{333B2F70-297C-FC31-200A-238A197AFB4D}"/>
              </a:ext>
            </a:extLst>
          </p:cNvPr>
          <p:cNvPicPr>
            <a:picLocks noChangeAspect="1"/>
          </p:cNvPicPr>
          <p:nvPr/>
        </p:nvPicPr>
        <p:blipFill>
          <a:blip r:embed="rId4"/>
          <a:stretch>
            <a:fillRect/>
          </a:stretch>
        </p:blipFill>
        <p:spPr>
          <a:xfrm>
            <a:off x="191344" y="2541950"/>
            <a:ext cx="11809312" cy="3047290"/>
          </a:xfrm>
          <a:prstGeom prst="rect">
            <a:avLst/>
          </a:prstGeom>
        </p:spPr>
      </p:pic>
    </p:spTree>
    <p:extLst>
      <p:ext uri="{BB962C8B-B14F-4D97-AF65-F5344CB8AC3E}">
        <p14:creationId xmlns:p14="http://schemas.microsoft.com/office/powerpoint/2010/main" val="3906557571"/>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
        <p:nvSpPr>
          <p:cNvPr id="5" name="TextBox 4">
            <a:extLst>
              <a:ext uri="{FF2B5EF4-FFF2-40B4-BE49-F238E27FC236}">
                <a16:creationId xmlns:a16="http://schemas.microsoft.com/office/drawing/2014/main" id="{462FB772-C949-B91C-8B2E-DD87DCB9F387}"/>
              </a:ext>
            </a:extLst>
          </p:cNvPr>
          <p:cNvSpPr txBox="1"/>
          <p:nvPr/>
        </p:nvSpPr>
        <p:spPr>
          <a:xfrm>
            <a:off x="299356" y="5013176"/>
            <a:ext cx="11593288" cy="17235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standard definition of NATURAL JOIN requires that the two join attributes (or each pair of join attributes) have the same name in both relations. </a:t>
            </a:r>
            <a:r>
              <a:rPr lang="en-IN" b="1" dirty="0">
                <a:latin typeface="Arial" panose="020B0604020202020204" pitchFamily="34" charset="0"/>
                <a:cs typeface="Arial" panose="020B0604020202020204" pitchFamily="34" charset="0"/>
              </a:rPr>
              <a:t>If this is not the case, a renaming operation is applied first.</a:t>
            </a:r>
          </a:p>
          <a:p>
            <a:r>
              <a:rPr lang="en-IN" b="1" dirty="0">
                <a:solidFill>
                  <a:srgbClr val="FF0000"/>
                </a:solidFill>
                <a:latin typeface="Arial" panose="020B0604020202020204" pitchFamily="34" charset="0"/>
                <a:cs typeface="Arial" panose="020B0604020202020204" pitchFamily="34" charset="0"/>
              </a:rPr>
              <a:t>e.g.</a:t>
            </a:r>
          </a:p>
          <a:p>
            <a:endParaRPr lang="en-IN" sz="400" b="1"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r </a:t>
            </a:r>
            <a:r>
              <a:rPr lang="en-US" dirty="0">
                <a:solidFill>
                  <a:schemeClr val="accent5">
                    <a:lumMod val="75000"/>
                  </a:schemeClr>
                </a:solidFill>
                <a:latin typeface="Liberation Mono"/>
                <a:cs typeface="Arial" panose="020B0604020202020204" pitchFamily="34" charset="0"/>
              </a:rPr>
              <a:t>NATURAL</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a1 </a:t>
            </a:r>
            <a:r>
              <a:rPr lang="en-US" dirty="0">
                <a:solidFill>
                  <a:srgbClr val="0077AA"/>
                </a:solidFill>
                <a:latin typeface="Liberation Mono"/>
              </a:rPr>
              <a:t>AS</a:t>
            </a:r>
            <a:r>
              <a:rPr lang="en-US" dirty="0">
                <a:latin typeface="Liberation Mono"/>
                <a:cs typeface="Arial" panose="020B0604020202020204" pitchFamily="34" charset="0"/>
              </a:rPr>
              <a:t> c1, a2 </a:t>
            </a:r>
            <a:r>
              <a:rPr lang="en-US" dirty="0">
                <a:solidFill>
                  <a:srgbClr val="0077AA"/>
                </a:solidFill>
                <a:latin typeface="Liberation Mono"/>
              </a:rPr>
              <a:t>FROM</a:t>
            </a:r>
            <a:r>
              <a:rPr lang="en-US" dirty="0">
                <a:latin typeface="Liberation Mono"/>
                <a:cs typeface="Arial" panose="020B0604020202020204" pitchFamily="34" charset="0"/>
              </a:rPr>
              <a:t> s) t1;</a:t>
            </a:r>
            <a:endParaRPr lang="en-IN"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89D3F916-3E49-4B19-1C38-98F55ED0D14D}"/>
              </a:ext>
            </a:extLst>
          </p:cNvPr>
          <p:cNvSpPr txBox="1"/>
          <p:nvPr/>
        </p:nvSpPr>
        <p:spPr>
          <a:xfrm>
            <a:off x="299356" y="260648"/>
            <a:ext cx="11593288" cy="646331"/>
          </a:xfrm>
          <a:prstGeom prst="rect">
            <a:avLst/>
          </a:prstGeom>
          <a:noFill/>
        </p:spPr>
        <p:txBody>
          <a:bodyPr wrap="square">
            <a:spAutoFit/>
          </a:bodyPr>
          <a:lstStyle/>
          <a:p>
            <a:r>
              <a:rPr lang="en-IN" dirty="0"/>
              <a:t>In </a:t>
            </a:r>
            <a:r>
              <a:rPr lang="en-IN" dirty="0">
                <a:latin typeface="Palatino Linotype" panose="02040502050505030304" pitchFamily="18" charset="0"/>
              </a:rPr>
              <a:t>general</a:t>
            </a:r>
            <a:r>
              <a:rPr lang="en-IN" dirty="0"/>
              <a:t>, the join condition for NATURAL JOIN is constructed by equating each pair of join attributes that have the same name in the two relations and combining these conditions with AND.</a:t>
            </a:r>
          </a:p>
        </p:txBody>
      </p:sp>
    </p:spTree>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 .</a:t>
            </a:r>
            <a:endParaRPr lang="en-US" sz="2000" dirty="0">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75432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datatype may differ.</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91344" y="5788195"/>
            <a:ext cx="6700553"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715852"/>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851926878"/>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 .</a:t>
            </a:r>
            <a:r>
              <a:rPr lang="en-US" sz="2000" dirty="0">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solidFill>
                  <a:schemeClr val="bg1">
                    <a:lumMod val="6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solidFill>
                  <a:schemeClr val="bg1">
                    <a:lumMod val="65000"/>
                  </a:schemeClr>
                </a:solidFill>
                <a:latin typeface="Liberation Mono"/>
              </a:rPr>
              <a:t>)</a:t>
            </a:r>
            <a:r>
              <a:rPr lang="en-IN" dirty="0">
                <a:latin typeface="Liberation Mono"/>
              </a:rPr>
              <a:t>;</a:t>
            </a:r>
          </a:p>
        </p:txBody>
      </p:sp>
      <p:grpSp>
        <p:nvGrpSpPr>
          <p:cNvPr id="16" name="Group 15">
            <a:extLst>
              <a:ext uri="{FF2B5EF4-FFF2-40B4-BE49-F238E27FC236}">
                <a16:creationId xmlns:a16="http://schemas.microsoft.com/office/drawing/2014/main" id="{268FC8C5-C98A-3F9D-89C3-E5CDAB6C6353}"/>
              </a:ext>
            </a:extLst>
          </p:cNvPr>
          <p:cNvGrpSpPr/>
          <p:nvPr/>
        </p:nvGrpSpPr>
        <p:grpSpPr>
          <a:xfrm>
            <a:off x="263352" y="943560"/>
            <a:ext cx="11665296" cy="1477328"/>
            <a:chOff x="263352" y="963966"/>
            <a:chExt cx="11665296" cy="1477328"/>
          </a:xfrm>
        </p:grpSpPr>
        <p:sp>
          <p:nvSpPr>
            <p:cNvPr id="15" name="TextBox 14">
              <a:extLst>
                <a:ext uri="{FF2B5EF4-FFF2-40B4-BE49-F238E27FC236}">
                  <a16:creationId xmlns:a16="http://schemas.microsoft.com/office/drawing/2014/main" id="{C6DCF000-51B3-7867-417F-B11E1429EE40}"/>
                </a:ext>
              </a:extLst>
            </p:cNvPr>
            <p:cNvSpPr txBox="1"/>
            <p:nvPr/>
          </p:nvSpPr>
          <p:spPr>
            <a:xfrm>
              <a:off x="263352" y="963966"/>
              <a:ext cx="11665296" cy="1477328"/>
            </a:xfrm>
            <a:prstGeom prst="rect">
              <a:avLst/>
            </a:prstGeom>
            <a:noFill/>
          </p:spPr>
          <p:txBody>
            <a:bodyPr wrap="square">
              <a:spAutoFit/>
            </a:bodyPr>
            <a:lstStyle/>
            <a:p>
              <a:r>
                <a:rPr lang="en-IN" dirty="0"/>
                <a:t>The LEFT OUTER JOIN operation keeps every tuple in the first, or left, relation R in R        S, if no matching tuple is found in S, then the attributes of S in the join result are filled or padded with NULL values.</a:t>
              </a:r>
            </a:p>
            <a:p>
              <a:endParaRPr lang="en-IN" dirty="0"/>
            </a:p>
            <a:p>
              <a:r>
                <a:rPr lang="en-IN" dirty="0"/>
                <a:t>The RIGHT OUTER JOIN keeps every tuple in the second, or right, relation S in the result of R       S, if no matching tuple is found in R, then the attributes of R in the join result are filled or padded with NULL values.</a:t>
              </a:r>
            </a:p>
          </p:txBody>
        </p:sp>
        <p:grpSp>
          <p:nvGrpSpPr>
            <p:cNvPr id="4" name="Group 3">
              <a:extLst>
                <a:ext uri="{FF2B5EF4-FFF2-40B4-BE49-F238E27FC236}">
                  <a16:creationId xmlns:a16="http://schemas.microsoft.com/office/drawing/2014/main" id="{F5E23DF7-B970-4378-2C04-802FC8D28148}"/>
                </a:ext>
              </a:extLst>
            </p:cNvPr>
            <p:cNvGrpSpPr/>
            <p:nvPr/>
          </p:nvGrpSpPr>
          <p:grpSpPr>
            <a:xfrm>
              <a:off x="8477344" y="1078136"/>
              <a:ext cx="258692" cy="142276"/>
              <a:chOff x="1228797" y="2278612"/>
              <a:chExt cx="258692" cy="142276"/>
            </a:xfrm>
          </p:grpSpPr>
          <p:sp>
            <p:nvSpPr>
              <p:cNvPr id="7" name="Flowchart: Collate 6">
                <a:extLst>
                  <a:ext uri="{FF2B5EF4-FFF2-40B4-BE49-F238E27FC236}">
                    <a16:creationId xmlns:a16="http://schemas.microsoft.com/office/drawing/2014/main" id="{7B45AD64-56B3-B51D-6012-880E371355E8}"/>
                  </a:ext>
                </a:extLst>
              </p:cNvPr>
              <p:cNvSpPr/>
              <p:nvPr/>
            </p:nvSpPr>
            <p:spPr>
              <a:xfrm rot="16200000">
                <a:off x="1308339" y="2241738"/>
                <a:ext cx="142275" cy="216024"/>
              </a:xfrm>
              <a:prstGeom prst="flowChartCol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latin typeface="Arial" panose="020B0604020202020204" pitchFamily="34" charset="0"/>
                  <a:cs typeface="Arial" panose="020B0604020202020204" pitchFamily="34" charset="0"/>
                </a:endParaRPr>
              </a:p>
            </p:txBody>
          </p:sp>
          <p:cxnSp>
            <p:nvCxnSpPr>
              <p:cNvPr id="8" name="Straight Connector 7">
                <a:extLst>
                  <a:ext uri="{FF2B5EF4-FFF2-40B4-BE49-F238E27FC236}">
                    <a16:creationId xmlns:a16="http://schemas.microsoft.com/office/drawing/2014/main" id="{FE71CB96-EBFE-2F41-5CE3-B711ADCE56E5}"/>
                  </a:ext>
                </a:extLst>
              </p:cNvPr>
              <p:cNvCxnSpPr>
                <a:cxnSpLocks/>
              </p:cNvCxnSpPr>
              <p:nvPr/>
            </p:nvCxnSpPr>
            <p:spPr>
              <a:xfrm>
                <a:off x="1228797" y="2278612"/>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19E6B56C-1790-6923-3046-C10BA5FE5212}"/>
                  </a:ext>
                </a:extLst>
              </p:cNvPr>
              <p:cNvCxnSpPr>
                <a:cxnSpLocks/>
              </p:cNvCxnSpPr>
              <p:nvPr/>
            </p:nvCxnSpPr>
            <p:spPr>
              <a:xfrm>
                <a:off x="1228797" y="2420888"/>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D5F23FC4-3B19-62A4-47DB-4C420999CFE5}"/>
                </a:ext>
              </a:extLst>
            </p:cNvPr>
            <p:cNvGrpSpPr/>
            <p:nvPr/>
          </p:nvGrpSpPr>
          <p:grpSpPr>
            <a:xfrm rot="10800000">
              <a:off x="9293692" y="1907033"/>
              <a:ext cx="258692" cy="142276"/>
              <a:chOff x="1228797" y="2278612"/>
              <a:chExt cx="258692" cy="142276"/>
            </a:xfrm>
          </p:grpSpPr>
          <p:sp>
            <p:nvSpPr>
              <p:cNvPr id="11" name="Flowchart: Collate 10">
                <a:extLst>
                  <a:ext uri="{FF2B5EF4-FFF2-40B4-BE49-F238E27FC236}">
                    <a16:creationId xmlns:a16="http://schemas.microsoft.com/office/drawing/2014/main" id="{990B3882-F7AF-816E-138C-772B366C9E73}"/>
                  </a:ext>
                </a:extLst>
              </p:cNvPr>
              <p:cNvSpPr/>
              <p:nvPr/>
            </p:nvSpPr>
            <p:spPr>
              <a:xfrm rot="16200000">
                <a:off x="1308339" y="2241738"/>
                <a:ext cx="142275" cy="216024"/>
              </a:xfrm>
              <a:prstGeom prst="flowChartCol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latin typeface="Arial" panose="020B0604020202020204" pitchFamily="34" charset="0"/>
                  <a:cs typeface="Arial" panose="020B0604020202020204" pitchFamily="34" charset="0"/>
                </a:endParaRPr>
              </a:p>
            </p:txBody>
          </p:sp>
          <p:cxnSp>
            <p:nvCxnSpPr>
              <p:cNvPr id="12" name="Straight Connector 11">
                <a:extLst>
                  <a:ext uri="{FF2B5EF4-FFF2-40B4-BE49-F238E27FC236}">
                    <a16:creationId xmlns:a16="http://schemas.microsoft.com/office/drawing/2014/main" id="{6E35545E-694D-519C-2CD0-97B7B5C30FDF}"/>
                  </a:ext>
                </a:extLst>
              </p:cNvPr>
              <p:cNvCxnSpPr>
                <a:cxnSpLocks/>
              </p:cNvCxnSpPr>
              <p:nvPr/>
            </p:nvCxnSpPr>
            <p:spPr>
              <a:xfrm>
                <a:off x="1228797" y="2278612"/>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6E3F518F-4748-74CD-7F93-88DB7E6CB579}"/>
                  </a:ext>
                </a:extLst>
              </p:cNvPr>
              <p:cNvCxnSpPr>
                <a:cxnSpLocks/>
              </p:cNvCxnSpPr>
              <p:nvPr/>
            </p:nvCxnSpPr>
            <p:spPr>
              <a:xfrm>
                <a:off x="1228797" y="2420888"/>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Tree>
    <p:extLst>
      <p:ext uri="{BB962C8B-B14F-4D97-AF65-F5344CB8AC3E}">
        <p14:creationId xmlns:p14="http://schemas.microsoft.com/office/powerpoint/2010/main" val="3141619635"/>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1533210040"/>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11D2DCD7-50C4-179A-6929-6A9B28A2BD97}"/>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3416029874"/>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Tree>
    <p:extLst>
      <p:ext uri="{BB962C8B-B14F-4D97-AF65-F5344CB8AC3E}">
        <p14:creationId xmlns:p14="http://schemas.microsoft.com/office/powerpoint/2010/main" val="3648306333"/>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rgbClr val="DD4A68"/>
                </a:solidFill>
                <a:latin typeface="Liberation Mono"/>
              </a:rPr>
              <a:t>WHERE</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D48C5A04-6A21-0D08-4897-18FDE3C77B9E}"/>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26900887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315634"/>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r>
              <a:rPr lang="en-US" sz="2000" dirty="0">
                <a:latin typeface="Arial" panose="020B0604020202020204" pitchFamily="34" charset="0"/>
                <a:cs typeface="Arial" pitchFamily="34" charset="0"/>
              </a:rPr>
              <a:t>They are </a:t>
            </a:r>
            <a:r>
              <a:rPr lang="en-US" sz="2000" dirty="0">
                <a:solidFill>
                  <a:schemeClr val="bg1">
                    <a:lumMod val="50000"/>
                  </a:schemeClr>
                </a:solidFill>
                <a:latin typeface="Arial" panose="020B0604020202020204" pitchFamily="34" charset="0"/>
                <a:cs typeface="Arial" pitchFamily="34" charset="0"/>
              </a:rPr>
              <a:t>. . .</a:t>
            </a:r>
            <a:r>
              <a:rPr lang="en-US" sz="2000" dirty="0">
                <a:latin typeface="Arial" panose="020B0604020202020204" pitchFamily="34" charset="0"/>
                <a:cs typeface="Arial" pitchFamily="34" charset="0"/>
              </a:rPr>
              <a:t> . . </a:t>
            </a:r>
          </a:p>
          <a:p>
            <a:r>
              <a:rPr lang="en-US" sz="800" dirty="0">
                <a:latin typeface="Arial" panose="020B0604020202020204" pitchFamily="34" charset="0"/>
                <a:cs typeface="Arial" pitchFamily="34" charset="0"/>
              </a:rPr>
              <a:t>           </a:t>
            </a:r>
          </a:p>
          <a:p>
            <a:pPr marL="342900" indent="-342900">
              <a:buFont typeface="Arial" panose="020B0604020202020204" pitchFamily="34" charset="0"/>
              <a:buChar char="•"/>
            </a:pPr>
            <a:r>
              <a:rPr lang="en-US" sz="2000" dirty="0">
                <a:latin typeface="Arial" panose="020B0604020202020204" pitchFamily="34" charset="0"/>
                <a:cs typeface="Arial" pitchFamily="34" charset="0"/>
              </a:rPr>
              <a:t> </a:t>
            </a:r>
            <a:r>
              <a:rPr lang="en-IN" sz="2000" dirty="0">
                <a:latin typeface="Gill Sans MT (Body)"/>
              </a:rPr>
              <a:t>Presentation </a:t>
            </a:r>
            <a:r>
              <a:rPr lang="en-US" sz="2000" dirty="0">
                <a:latin typeface="Gill Sans MT (Body)"/>
              </a:rPr>
              <a:t>Layer</a:t>
            </a:r>
            <a:r>
              <a:rPr lang="en-IN" sz="2000" dirty="0">
                <a:latin typeface="Gill Sans MT (Body)"/>
              </a:rPr>
              <a:t> [ </a:t>
            </a:r>
            <a:r>
              <a:rPr lang="en-US" sz="2000" dirty="0">
                <a:latin typeface="Gill Sans MT (Body)"/>
              </a:rPr>
              <a:t>UI</a:t>
            </a:r>
            <a:r>
              <a:rPr lang="en-IN" sz="2000" dirty="0">
                <a:latin typeface="Gill Sans MT (Body)"/>
              </a:rPr>
              <a:t>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latin typeface="Gill Sans MT (Body)"/>
              </a:rPr>
              <a:t>Application </a:t>
            </a:r>
            <a:r>
              <a:rPr lang="en-US" sz="2000" dirty="0">
                <a:latin typeface="Gill Sans MT (Body)"/>
              </a:rPr>
              <a:t>Layer</a:t>
            </a:r>
            <a:r>
              <a:rPr lang="en-IN" sz="2000" dirty="0">
                <a:latin typeface="Gill Sans MT (Body)"/>
              </a:rPr>
              <a:t> [ Server Application and Client Application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solidFill>
                  <a:srgbClr val="F63122"/>
                </a:solidFill>
                <a:latin typeface="Gill Sans MT (Body)"/>
              </a:rPr>
              <a:t>Data </a:t>
            </a:r>
            <a:r>
              <a:rPr lang="en-US" sz="2000" dirty="0">
                <a:solidFill>
                  <a:srgbClr val="F63122"/>
                </a:solidFill>
                <a:latin typeface="Gill Sans MT (Body)"/>
              </a:rPr>
              <a:t>Layer [</a:t>
            </a:r>
            <a:r>
              <a:rPr lang="en-IN" sz="2000" dirty="0">
                <a:solidFill>
                  <a:srgbClr val="F63122"/>
                </a:solidFill>
                <a:latin typeface="Gill Sans MT (Body)"/>
              </a:rPr>
              <a:t> Data Access Object (DAO) / Data Access Layer (DAL) ]</a:t>
            </a:r>
            <a:r>
              <a:rPr lang="en-IN" sz="2000" dirty="0">
                <a:solidFill>
                  <a:srgbClr val="C00000"/>
                </a:solidFill>
                <a:latin typeface="Gill Sans MT (Body)"/>
              </a:rPr>
              <a:t> </a:t>
            </a:r>
            <a:r>
              <a:rPr lang="en-IN" sz="2000" dirty="0">
                <a:latin typeface="Gill Sans MT (Body)"/>
              </a:rPr>
              <a:t>{ Flat Files </a:t>
            </a:r>
            <a:r>
              <a:rPr lang="en-IN" sz="2000" dirty="0">
                <a:solidFill>
                  <a:schemeClr val="bg1">
                    <a:lumMod val="50000"/>
                  </a:schemeClr>
                </a:solidFill>
                <a:latin typeface="Gill Sans MT (Body)"/>
              </a:rPr>
              <a:t>|</a:t>
            </a:r>
            <a:r>
              <a:rPr lang="en-IN" sz="2000" dirty="0">
                <a:latin typeface="Gill Sans MT (Body)"/>
              </a:rPr>
              <a:t> RDBMS </a:t>
            </a:r>
            <a:r>
              <a:rPr lang="en-IN" sz="2000" dirty="0">
                <a:solidFill>
                  <a:schemeClr val="bg1">
                    <a:lumMod val="50000"/>
                  </a:schemeClr>
                </a:solidFill>
                <a:latin typeface="Gill Sans MT (Body)"/>
              </a:rPr>
              <a:t>|</a:t>
            </a:r>
            <a:r>
              <a:rPr lang="en-IN" sz="2000" dirty="0">
                <a:latin typeface="Gill Sans MT (Body)"/>
              </a:rPr>
              <a:t> NoSQL</a:t>
            </a:r>
            <a:r>
              <a:rPr lang="en-US" sz="2000" dirty="0">
                <a:latin typeface="Gill Sans MT (Body)"/>
              </a:rPr>
              <a:t> } </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1026" name="Picture 2" descr="1-Tier Architecture Diagram">
            <a:extLst>
              <a:ext uri="{FF2B5EF4-FFF2-40B4-BE49-F238E27FC236}">
                <a16:creationId xmlns:a16="http://schemas.microsoft.com/office/drawing/2014/main" id="{A071065B-9567-D57F-2EDF-17B157F86B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28" y="3645024"/>
            <a:ext cx="3312368" cy="26078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73F7CF2-D60F-D64A-7012-CE14F7FF9EF1}"/>
              </a:ext>
            </a:extLst>
          </p:cNvPr>
          <p:cNvPicPr>
            <a:picLocks noChangeAspect="1"/>
          </p:cNvPicPr>
          <p:nvPr/>
        </p:nvPicPr>
        <p:blipFill>
          <a:blip r:embed="rId3"/>
          <a:stretch>
            <a:fillRect/>
          </a:stretch>
        </p:blipFill>
        <p:spPr>
          <a:xfrm>
            <a:off x="7446315" y="3648697"/>
            <a:ext cx="4680520" cy="2164123"/>
          </a:xfrm>
          <a:prstGeom prst="rect">
            <a:avLst/>
          </a:prstGeom>
        </p:spPr>
      </p:pic>
      <p:pic>
        <p:nvPicPr>
          <p:cNvPr id="5" name="Picture 4">
            <a:extLst>
              <a:ext uri="{FF2B5EF4-FFF2-40B4-BE49-F238E27FC236}">
                <a16:creationId xmlns:a16="http://schemas.microsoft.com/office/drawing/2014/main" id="{5B07BC83-F9D7-21E1-2643-0C6CA392C34F}"/>
              </a:ext>
            </a:extLst>
          </p:cNvPr>
          <p:cNvPicPr>
            <a:picLocks noChangeAspect="1"/>
          </p:cNvPicPr>
          <p:nvPr/>
        </p:nvPicPr>
        <p:blipFill>
          <a:blip r:embed="rId4"/>
          <a:stretch>
            <a:fillRect/>
          </a:stretch>
        </p:blipFill>
        <p:spPr>
          <a:xfrm>
            <a:off x="3935760" y="3630568"/>
            <a:ext cx="2952328" cy="3078856"/>
          </a:xfrm>
          <a:prstGeom prst="rect">
            <a:avLst/>
          </a:prstGeom>
        </p:spPr>
      </p:pic>
    </p:spTree>
    <p:extLst>
      <p:ext uri="{BB962C8B-B14F-4D97-AF65-F5344CB8AC3E}">
        <p14:creationId xmlns:p14="http://schemas.microsoft.com/office/powerpoint/2010/main" val="227392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6E346F3C-CC89-F2C7-D91E-A0F0C16E6E12}"/>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986535929"/>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latin typeface="Liberation Mono"/>
              </a:rPr>
              <a:t>,</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3" name="TextBox 2">
            <a:extLst>
              <a:ext uri="{FF2B5EF4-FFF2-40B4-BE49-F238E27FC236}">
                <a16:creationId xmlns:a16="http://schemas.microsoft.com/office/drawing/2014/main" id="{803F9795-2C2A-D31A-B8FA-B2C8D4013D28}"/>
              </a:ext>
            </a:extLst>
          </p:cNvPr>
          <p:cNvSpPr txBox="1"/>
          <p:nvPr/>
        </p:nvSpPr>
        <p:spPr>
          <a:xfrm>
            <a:off x="191344" y="3501008"/>
            <a:ext cx="11665296" cy="369332"/>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a:t>
            </a:r>
            <a:r>
              <a:rPr lang="en-IN" dirty="0">
                <a:solidFill>
                  <a:schemeClr val="accent5">
                    <a:lumMod val="75000"/>
                  </a:schemeClr>
                </a:solidFill>
                <a:latin typeface="Liberation Mono"/>
              </a:rPr>
              <a:t>=</a:t>
            </a:r>
            <a:r>
              <a:rPr lang="en-IN" dirty="0">
                <a:latin typeface="Liberation Mono"/>
              </a:rPr>
              <a:t>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a:t>
            </a:r>
            <a:r>
              <a:rPr lang="en-IN" dirty="0">
                <a:solidFill>
                  <a:schemeClr val="accent5">
                    <a:lumMod val="75000"/>
                  </a:schemeClr>
                </a:solidFill>
                <a:latin typeface="Liberation Mono"/>
              </a:rPr>
              <a:t>!=</a:t>
            </a:r>
            <a:r>
              <a:rPr lang="en-IN" dirty="0">
                <a:latin typeface="Liberation Mono"/>
              </a:rPr>
              <a:t>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413848831"/>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257696" y="3212976"/>
            <a:ext cx="11598943" cy="144655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p>
          <a:p>
            <a:endParaRPr lang="en-US" sz="800" dirty="0">
              <a:latin typeface="Palatino Linotype" panose="02040502050505030304" pitchFamily="18" charset="0"/>
              <a:cs typeface="Segoe UI Light" panose="020B0502040204020203" pitchFamily="34" charset="0"/>
            </a:endParaRPr>
          </a:p>
          <a:p>
            <a:r>
              <a:rPr lang="en-US" sz="2000" dirty="0">
                <a:latin typeface="Palatino Linotype" panose="02040502050505030304" pitchFamily="18" charset="0"/>
                <a:cs typeface="Segoe UI Light" panose="020B0502040204020203" pitchFamily="34" charset="0"/>
              </a:rPr>
              <a:t>There are set union (</a:t>
            </a:r>
            <a:r>
              <a:rPr lang="en-US" sz="2000" b="1" dirty="0">
                <a:latin typeface="Palatino Linotype" panose="02040502050505030304" pitchFamily="18" charset="0"/>
                <a:cs typeface="Segoe UI Light" panose="020B0502040204020203" pitchFamily="34" charset="0"/>
              </a:rPr>
              <a:t>UNION</a:t>
            </a:r>
            <a:r>
              <a:rPr lang="en-US" sz="2000" dirty="0">
                <a:latin typeface="Palatino Linotype" panose="02040502050505030304" pitchFamily="18" charset="0"/>
                <a:cs typeface="Segoe UI Light" panose="020B0502040204020203" pitchFamily="34" charset="0"/>
              </a:rPr>
              <a:t>), set difference (</a:t>
            </a:r>
            <a:r>
              <a:rPr lang="en-US" sz="2000" b="1" dirty="0">
                <a:latin typeface="Palatino Linotype" panose="02040502050505030304" pitchFamily="18" charset="0"/>
                <a:cs typeface="Segoe UI Light" panose="020B0502040204020203" pitchFamily="34" charset="0"/>
              </a:rPr>
              <a:t>EXCEPT</a:t>
            </a:r>
            <a:r>
              <a:rPr lang="en-US" sz="2000" dirty="0">
                <a:latin typeface="Palatino Linotype" panose="02040502050505030304" pitchFamily="18" charset="0"/>
                <a:cs typeface="Segoe UI Light" panose="020B0502040204020203" pitchFamily="34" charset="0"/>
              </a:rPr>
              <a:t>), and set intersection (</a:t>
            </a:r>
            <a:r>
              <a:rPr lang="en-US" sz="2000" b="1" dirty="0">
                <a:latin typeface="Palatino Linotype" panose="02040502050505030304" pitchFamily="18" charset="0"/>
                <a:cs typeface="Segoe UI Light" panose="020B0502040204020203" pitchFamily="34" charset="0"/>
              </a:rPr>
              <a:t>INTERSECT</a:t>
            </a:r>
            <a:r>
              <a:rPr lang="en-US" sz="2000" dirty="0">
                <a:latin typeface="Palatino Linotype" panose="02040502050505030304" pitchFamily="18" charset="0"/>
                <a:cs typeface="Segoe UI Light" panose="020B0502040204020203" pitchFamily="34" charset="0"/>
              </a:rPr>
              <a:t>) operations. The relations resulting from these set operations are sets of tuples; that is, duplicate tuples are eliminated from the result.</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4782051"/>
            <a:ext cx="11305256"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4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p>
        </p:txBody>
      </p:sp>
      <p:sp>
        <p:nvSpPr>
          <p:cNvPr id="4" name="TextBox 3">
            <a:extLst>
              <a:ext uri="{FF2B5EF4-FFF2-40B4-BE49-F238E27FC236}">
                <a16:creationId xmlns:a16="http://schemas.microsoft.com/office/drawing/2014/main" id="{DC1BE5F0-333E-18A5-6470-0A7842CFA7B5}"/>
              </a:ext>
            </a:extLst>
          </p:cNvPr>
          <p:cNvSpPr txBox="1"/>
          <p:nvPr/>
        </p:nvSpPr>
        <p:spPr>
          <a:xfrm>
            <a:off x="7032104" y="255087"/>
            <a:ext cx="5015879" cy="400110"/>
          </a:xfrm>
          <a:prstGeom prst="rect">
            <a:avLst/>
          </a:prstGeom>
          <a:solidFill>
            <a:schemeClr val="accent5">
              <a:lumMod val="20000"/>
              <a:lumOff val="80000"/>
            </a:schemeClr>
          </a:solidFill>
        </p:spPr>
        <p:txBody>
          <a:bodyPr wrap="square">
            <a:spAutoFit/>
          </a:bodyPr>
          <a:lstStyle/>
          <a:p>
            <a:r>
              <a:rPr lang="en-IN" sz="2000" dirty="0"/>
              <a:t>(UNION ALL, EXCEPT ALL, INTERSECT ALL)</a:t>
            </a:r>
          </a:p>
        </p:txBody>
      </p:sp>
    </p:spTree>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407368"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3863752"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6" name="TextBox 5">
            <a:extLst>
              <a:ext uri="{FF2B5EF4-FFF2-40B4-BE49-F238E27FC236}">
                <a16:creationId xmlns:a16="http://schemas.microsoft.com/office/drawing/2014/main" id="{19715690-C838-40FB-9DB7-5A8D56AB9BA3}"/>
              </a:ext>
            </a:extLst>
          </p:cNvPr>
          <p:cNvSpPr txBox="1"/>
          <p:nvPr/>
        </p:nvSpPr>
        <p:spPr>
          <a:xfrm>
            <a:off x="407368" y="2276872"/>
            <a:ext cx="11521280"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EXCEPT</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Tree>
    <p:extLst>
      <p:ext uri="{BB962C8B-B14F-4D97-AF65-F5344CB8AC3E}">
        <p14:creationId xmlns:p14="http://schemas.microsoft.com/office/powerpoint/2010/main" val="326576882"/>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85146" y="4215859"/>
            <a:ext cx="11815510" cy="2400657"/>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dirty="0">
                <a:solidFill>
                  <a:srgbClr val="669900"/>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m  </a:t>
            </a:r>
            <a:r>
              <a:rPr lang="en-IN" dirty="0">
                <a:solidFill>
                  <a:srgbClr val="0077AA"/>
                </a:solidFill>
                <a:latin typeface="Liberation Mono"/>
              </a:rPr>
              <a:t>WHERE</a:t>
            </a:r>
            <a:r>
              <a:rPr lang="en-IN" dirty="0">
                <a:latin typeface="Liberation Mono"/>
                <a:cs typeface="Arial" panose="020B0604020202020204" pitchFamily="34" charset="0"/>
              </a:rPr>
              <a:t> m.deptno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f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'F'</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m  </a:t>
            </a:r>
            <a:r>
              <a:rPr lang="en-IN" dirty="0">
                <a:solidFill>
                  <a:srgbClr val="0077AA"/>
                </a:solidFill>
                <a:latin typeface="Liberation Mono"/>
              </a:rPr>
              <a:t>WHERE</a:t>
            </a:r>
            <a:r>
              <a:rPr lang="en-IN" dirty="0">
                <a:latin typeface="Liberation Mono"/>
                <a:cs typeface="Arial" panose="020B0604020202020204" pitchFamily="34" charset="0"/>
              </a:rPr>
              <a:t> m.deptno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f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D40451BB-205D-44F8-AF81-31A7ACDF308C}"/>
              </a:ext>
            </a:extLst>
          </p:cNvPr>
          <p:cNvSpPr/>
          <p:nvPr/>
        </p:nvSpPr>
        <p:spPr>
          <a:xfrm>
            <a:off x="191344" y="2307064"/>
            <a:ext cx="11815510" cy="166199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used to combine two or more result sets (</a:t>
            </a:r>
            <a:r>
              <a:rPr lang="en-IN" dirty="0">
                <a:latin typeface="Arial" panose="020B0604020202020204" pitchFamily="34" charset="0"/>
                <a:cs typeface="Arial" panose="020B0604020202020204" pitchFamily="34" charset="0"/>
              </a:rPr>
              <a:t>SELECT statements</a:t>
            </a:r>
            <a:r>
              <a:rPr lang="en-US" dirty="0">
                <a:latin typeface="Arial" panose="020B0604020202020204" pitchFamily="34" charset="0"/>
                <a:cs typeface="Arial" panose="020B0604020202020204" pitchFamily="34" charset="0"/>
              </a:rPr>
              <a:t>) into a single set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140713"/>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50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50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F9590813-CFDE-4636-BA1E-5753A9ABF1C2}"/>
              </a:ext>
            </a:extLst>
          </p:cNvPr>
          <p:cNvSpPr/>
          <p:nvPr/>
        </p:nvSpPr>
        <p:spPr>
          <a:xfrm>
            <a:off x="190550" y="476672"/>
            <a:ext cx="1326004" cy="523220"/>
          </a:xfrm>
          <a:prstGeom prst="rect">
            <a:avLst/>
          </a:prstGeom>
        </p:spPr>
        <p:txBody>
          <a:bodyPr wrap="squar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solidFill>
                  <a:schemeClr val="bg1">
                    <a:lumMod val="65000"/>
                  </a:schemeClr>
                </a:solidFill>
                <a:latin typeface="Liberation Mono"/>
                <a:cs typeface="Arial" panose="020B0604020202020204" pitchFamily="34" charset="0"/>
              </a:rPr>
              <a:t>)</a:t>
            </a:r>
            <a:r>
              <a:rPr lang="en-US" dirty="0">
                <a:latin typeface="Liberation Mono"/>
              </a:rPr>
              <a:t> R1, duplicate.</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duplicate</a:t>
            </a:r>
            <a:r>
              <a:rPr lang="en-US" dirty="0">
                <a:solidFill>
                  <a:schemeClr val="bg1">
                    <a:lumMod val="65000"/>
                  </a:schemeClr>
                </a:solidFill>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31" name="Rectangle 30">
            <a:extLst>
              <a:ext uri="{FF2B5EF4-FFF2-40B4-BE49-F238E27FC236}">
                <a16:creationId xmlns:a16="http://schemas.microsoft.com/office/drawing/2014/main" id="{B3B33C9F-E072-4204-BB99-E400222837A5}"/>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3"/>
          <a:stretch>
            <a:fillRect/>
          </a:stretch>
        </p:blipFill>
        <p:spPr>
          <a:xfrm>
            <a:off x="8444010" y="2685237"/>
            <a:ext cx="2392274" cy="1316915"/>
          </a:xfrm>
          <a:prstGeom prst="rect">
            <a:avLst/>
          </a:prstGeom>
        </p:spPr>
      </p:pic>
      <p:grpSp>
        <p:nvGrpSpPr>
          <p:cNvPr id="12" name="Group 11">
            <a:extLst>
              <a:ext uri="{FF2B5EF4-FFF2-40B4-BE49-F238E27FC236}">
                <a16:creationId xmlns:a16="http://schemas.microsoft.com/office/drawing/2014/main" id="{2BF090FD-6F6C-324C-5338-3C337378A301}"/>
              </a:ext>
            </a:extLst>
          </p:cNvPr>
          <p:cNvGrpSpPr/>
          <p:nvPr/>
        </p:nvGrpSpPr>
        <p:grpSpPr>
          <a:xfrm>
            <a:off x="97259" y="529362"/>
            <a:ext cx="8111072" cy="1864930"/>
            <a:chOff x="97259" y="529362"/>
            <a:chExt cx="8111072" cy="1864930"/>
          </a:xfrm>
        </p:grpSpPr>
        <p:sp>
          <p:nvSpPr>
            <p:cNvPr id="25" name="Rectangle 24">
              <a:extLst>
                <a:ext uri="{FF2B5EF4-FFF2-40B4-BE49-F238E27FC236}">
                  <a16:creationId xmlns:a16="http://schemas.microsoft.com/office/drawing/2014/main" id="{3503CE00-4AED-4386-8B1F-1FD676E62513}"/>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9" name="Picture 8">
              <a:extLst>
                <a:ext uri="{FF2B5EF4-FFF2-40B4-BE49-F238E27FC236}">
                  <a16:creationId xmlns:a16="http://schemas.microsoft.com/office/drawing/2014/main" id="{5F033CB7-C003-7C64-2CB7-F6F64DC24526}"/>
                </a:ext>
              </a:extLst>
            </p:cNvPr>
            <p:cNvPicPr>
              <a:picLocks noChangeAspect="1"/>
            </p:cNvPicPr>
            <p:nvPr/>
          </p:nvPicPr>
          <p:blipFill>
            <a:blip r:embed="rId4"/>
            <a:stretch>
              <a:fillRect/>
            </a:stretch>
          </p:blipFill>
          <p:spPr>
            <a:xfrm>
              <a:off x="97259" y="1040667"/>
              <a:ext cx="3877953" cy="1353625"/>
            </a:xfrm>
            <a:prstGeom prst="rect">
              <a:avLst/>
            </a:prstGeom>
          </p:spPr>
        </p:pic>
        <p:pic>
          <p:nvPicPr>
            <p:cNvPr id="11" name="Picture 10">
              <a:extLst>
                <a:ext uri="{FF2B5EF4-FFF2-40B4-BE49-F238E27FC236}">
                  <a16:creationId xmlns:a16="http://schemas.microsoft.com/office/drawing/2014/main" id="{9876D4B5-AD1F-7A35-466A-F6418B3DB8F7}"/>
                </a:ext>
              </a:extLst>
            </p:cNvPr>
            <p:cNvPicPr>
              <a:picLocks noChangeAspect="1"/>
            </p:cNvPicPr>
            <p:nvPr/>
          </p:nvPicPr>
          <p:blipFill>
            <a:blip r:embed="rId5"/>
            <a:stretch>
              <a:fillRect/>
            </a:stretch>
          </p:blipFill>
          <p:spPr>
            <a:xfrm>
              <a:off x="4477034" y="1040667"/>
              <a:ext cx="3731297" cy="1353625"/>
            </a:xfrm>
            <a:prstGeom prst="rect">
              <a:avLst/>
            </a:prstGeom>
          </p:spPr>
        </p:pic>
      </p:grpSp>
      <p:pic>
        <p:nvPicPr>
          <p:cNvPr id="15" name="Picture 14">
            <a:extLst>
              <a:ext uri="{FF2B5EF4-FFF2-40B4-BE49-F238E27FC236}">
                <a16:creationId xmlns:a16="http://schemas.microsoft.com/office/drawing/2014/main" id="{36E0A25C-1127-29D5-E914-BDE582D8B3B1}"/>
              </a:ext>
            </a:extLst>
          </p:cNvPr>
          <p:cNvPicPr>
            <a:picLocks noChangeAspect="1"/>
          </p:cNvPicPr>
          <p:nvPr/>
        </p:nvPicPr>
        <p:blipFill>
          <a:blip r:embed="rId6"/>
          <a:stretch>
            <a:fillRect/>
          </a:stretch>
        </p:blipFill>
        <p:spPr>
          <a:xfrm>
            <a:off x="8444010" y="1040667"/>
            <a:ext cx="3412629" cy="964439"/>
          </a:xfrm>
          <a:prstGeom prst="rect">
            <a:avLst/>
          </a:prstGeom>
        </p:spPr>
      </p:pic>
      <p:sp>
        <p:nvSpPr>
          <p:cNvPr id="6" name="Rectangle 5">
            <a:extLst>
              <a:ext uri="{FF2B5EF4-FFF2-40B4-BE49-F238E27FC236}">
                <a16:creationId xmlns:a16="http://schemas.microsoft.com/office/drawing/2014/main" id="{529B3CA9-BE34-069E-2910-A4C210F45BA8}"/>
              </a:ext>
            </a:extLst>
          </p:cNvPr>
          <p:cNvSpPr/>
          <p:nvPr/>
        </p:nvSpPr>
        <p:spPr>
          <a:xfrm>
            <a:off x="210300" y="429309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 name="Rectangle 1">
            <a:extLst>
              <a:ext uri="{FF2B5EF4-FFF2-40B4-BE49-F238E27FC236}">
                <a16:creationId xmlns:a16="http://schemas.microsoft.com/office/drawing/2014/main" id="{467483AA-C8A5-A870-043E-8D33FCA4DAE6}"/>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dirty="0">
                <a:latin typeface="Arial" panose="020B0604020202020204" pitchFamily="34" charset="0"/>
                <a:cs typeface="Arial" panose="020B0604020202020204" pitchFamily="34" charset="0"/>
              </a:rPr>
              <a:t>a UNION b includes distinct/unique rows appearing in both result sets a and b.</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99317966"/>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2"/>
          <a:stretch>
            <a:fillRect/>
          </a:stretch>
        </p:blipFill>
        <p:spPr>
          <a:xfrm>
            <a:off x="8466420" y="3869706"/>
            <a:ext cx="2394000" cy="1340640"/>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210300" y="5242291"/>
            <a:ext cx="11683894" cy="120032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bookname,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books </a:t>
            </a:r>
            <a:r>
              <a:rPr lang="en-US" dirty="0">
                <a:solidFill>
                  <a:schemeClr val="accent4">
                    <a:lumMod val="50000"/>
                  </a:schemeClr>
                </a:solidFill>
                <a:latin typeface="Liberation Mono"/>
              </a:rPr>
              <a:t>UNION</a:t>
            </a:r>
            <a:r>
              <a:rPr lang="en-US" dirty="0">
                <a:latin typeface="Liberation Mono"/>
              </a:rPr>
              <a:t> </a:t>
            </a:r>
            <a:r>
              <a:rPr lang="en-US" dirty="0">
                <a:solidFill>
                  <a:schemeClr val="accent4">
                    <a:lumMod val="50000"/>
                  </a:schemeClr>
                </a:solidFill>
                <a:latin typeface="Liberation Mono"/>
              </a:rPr>
              <a:t>ALL</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newbooks) b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bookname;</a:t>
            </a:r>
            <a:endParaRPr lang="en-IN" dirty="0">
              <a:latin typeface="Liberation Mono"/>
            </a:endParaRPr>
          </a:p>
        </p:txBody>
      </p:sp>
      <p:grpSp>
        <p:nvGrpSpPr>
          <p:cNvPr id="3" name="Group 2">
            <a:extLst>
              <a:ext uri="{FF2B5EF4-FFF2-40B4-BE49-F238E27FC236}">
                <a16:creationId xmlns:a16="http://schemas.microsoft.com/office/drawing/2014/main" id="{D211B238-640F-84C4-4574-6AE7C082DB65}"/>
              </a:ext>
            </a:extLst>
          </p:cNvPr>
          <p:cNvGrpSpPr/>
          <p:nvPr/>
        </p:nvGrpSpPr>
        <p:grpSpPr>
          <a:xfrm>
            <a:off x="97259" y="529362"/>
            <a:ext cx="8111072" cy="1864930"/>
            <a:chOff x="97259" y="529362"/>
            <a:chExt cx="8111072" cy="1864930"/>
          </a:xfrm>
        </p:grpSpPr>
        <p:sp>
          <p:nvSpPr>
            <p:cNvPr id="5" name="Rectangle 4">
              <a:extLst>
                <a:ext uri="{FF2B5EF4-FFF2-40B4-BE49-F238E27FC236}">
                  <a16:creationId xmlns:a16="http://schemas.microsoft.com/office/drawing/2014/main" id="{43BF21F1-1E8C-2966-8318-29F52ED22D50}"/>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4AAACD1E-667C-B5B8-46EC-EDBF3A2ADD55}"/>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3676FB99-7B95-70E7-28B6-DADB532E662B}"/>
                </a:ext>
              </a:extLst>
            </p:cNvPr>
            <p:cNvPicPr>
              <a:picLocks noChangeAspect="1"/>
            </p:cNvPicPr>
            <p:nvPr/>
          </p:nvPicPr>
          <p:blipFill>
            <a:blip r:embed="rId3"/>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744F6450-8658-DFC9-1427-76C9242E56BA}"/>
                </a:ext>
              </a:extLst>
            </p:cNvPr>
            <p:cNvPicPr>
              <a:picLocks noChangeAspect="1"/>
            </p:cNvPicPr>
            <p:nvPr/>
          </p:nvPicPr>
          <p:blipFill>
            <a:blip r:embed="rId4"/>
            <a:stretch>
              <a:fillRect/>
            </a:stretch>
          </p:blipFill>
          <p:spPr>
            <a:xfrm>
              <a:off x="4477034" y="1040667"/>
              <a:ext cx="3731297" cy="1353625"/>
            </a:xfrm>
            <a:prstGeom prst="rect">
              <a:avLst/>
            </a:prstGeom>
          </p:spPr>
        </p:pic>
      </p:grpSp>
      <p:pic>
        <p:nvPicPr>
          <p:cNvPr id="17" name="Picture 16">
            <a:extLst>
              <a:ext uri="{FF2B5EF4-FFF2-40B4-BE49-F238E27FC236}">
                <a16:creationId xmlns:a16="http://schemas.microsoft.com/office/drawing/2014/main" id="{CCDD0354-6774-FEF7-AB59-EEC272FF6622}"/>
              </a:ext>
            </a:extLst>
          </p:cNvPr>
          <p:cNvPicPr>
            <a:picLocks noChangeAspect="1"/>
          </p:cNvPicPr>
          <p:nvPr/>
        </p:nvPicPr>
        <p:blipFill>
          <a:blip r:embed="rId5"/>
          <a:stretch>
            <a:fillRect/>
          </a:stretch>
        </p:blipFill>
        <p:spPr>
          <a:xfrm>
            <a:off x="8468730" y="988712"/>
            <a:ext cx="3431227" cy="2167664"/>
          </a:xfrm>
          <a:prstGeom prst="rect">
            <a:avLst/>
          </a:prstGeom>
        </p:spPr>
      </p:pic>
      <p:sp>
        <p:nvSpPr>
          <p:cNvPr id="20" name="Rectangle 19">
            <a:extLst>
              <a:ext uri="{FF2B5EF4-FFF2-40B4-BE49-F238E27FC236}">
                <a16:creationId xmlns:a16="http://schemas.microsoft.com/office/drawing/2014/main" id="{8F451CE5-BAF2-3F24-96FD-74E44DD22A00}"/>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0" name="Rectangle 9">
            <a:extLst>
              <a:ext uri="{FF2B5EF4-FFF2-40B4-BE49-F238E27FC236}">
                <a16:creationId xmlns:a16="http://schemas.microsoft.com/office/drawing/2014/main" id="{CA359E46-9309-76B2-6BA9-01F4FFD85545}"/>
              </a:ext>
            </a:extLst>
          </p:cNvPr>
          <p:cNvSpPr/>
          <p:nvPr/>
        </p:nvSpPr>
        <p:spPr>
          <a:xfrm>
            <a:off x="210300" y="457183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13" name="Rectangle 12">
            <a:extLst>
              <a:ext uri="{FF2B5EF4-FFF2-40B4-BE49-F238E27FC236}">
                <a16:creationId xmlns:a16="http://schemas.microsoft.com/office/drawing/2014/main" id="{38EB2919-AD54-A5A6-1C96-FDECD96D40E5}"/>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dirty="0">
                <a:latin typeface="Arial" panose="020B0604020202020204" pitchFamily="34" charset="0"/>
                <a:cs typeface="Arial" panose="020B0604020202020204" pitchFamily="34" charset="0"/>
              </a:rPr>
              <a:t>a UNION ALL b includes all rows appearing in both result sets a and b, including duplicates.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3335172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sp>
        <p:nvSpPr>
          <p:cNvPr id="3" name="Rectangle 2"/>
          <p:cNvSpPr/>
          <p:nvPr/>
        </p:nvSpPr>
        <p:spPr>
          <a:xfrm>
            <a:off x="479376" y="838201"/>
            <a:ext cx="11161240" cy="2585323"/>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An entity may participate in a relation either totally or partially.</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Strong Entity</a:t>
            </a:r>
            <a:r>
              <a:rPr lang="en-IN" dirty="0">
                <a:latin typeface="Palatino Linotype" panose="02040502050505030304" pitchFamily="18" charset="0"/>
              </a:rPr>
              <a:t>: </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strong entity is not dependent on any other entity in the schema. A strong entity will always have a primary key. Strong entities are represented by a single rectangle.</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Weak Entity</a:t>
            </a:r>
            <a:r>
              <a:rPr lang="en-IN" dirty="0">
                <a:latin typeface="Palatino Linotype" panose="02040502050505030304" pitchFamily="18" charset="0"/>
                <a:cs typeface="Arial" panose="020B0604020202020204" pitchFamily="34" charset="0"/>
              </a:rPr>
              <a:t>: A weak entity is dependent on a strong entity to ensure its existence. Unlike a strong entity, a weak entity does not have any primary key. A weak entity is represented by a double rectangle. The relation between one strong and one weak entity is represented by a double diamond. This relationship is also known as identifying relationship.</a:t>
            </a:r>
          </a:p>
        </p:txBody>
      </p:sp>
      <p:sp>
        <p:nvSpPr>
          <p:cNvPr id="5" name="TextBox 4">
            <a:extLst>
              <a:ext uri="{FF2B5EF4-FFF2-40B4-BE49-F238E27FC236}">
                <a16:creationId xmlns:a16="http://schemas.microsoft.com/office/drawing/2014/main" id="{AE2E6C5A-BEBD-EE3C-E5E8-A7941C3976BB}"/>
              </a:ext>
            </a:extLst>
          </p:cNvPr>
          <p:cNvSpPr txBox="1"/>
          <p:nvPr/>
        </p:nvSpPr>
        <p:spPr>
          <a:xfrm>
            <a:off x="479376" y="3501008"/>
            <a:ext cx="11161240" cy="1703030"/>
          </a:xfrm>
          <a:prstGeom prst="rect">
            <a:avLst/>
          </a:prstGeom>
          <a:noFill/>
        </p:spPr>
        <p:txBody>
          <a:bodyPr wrap="square">
            <a:spAutoFit/>
          </a:bodyPr>
          <a:lstStyle/>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1 – </a:t>
            </a:r>
            <a:r>
              <a:rPr lang="en-US" b="0" i="0" dirty="0">
                <a:solidFill>
                  <a:srgbClr val="343434"/>
                </a:solidFill>
                <a:effectLst/>
                <a:latin typeface="Arial" panose="020B0604020202020204" pitchFamily="34" charset="0"/>
                <a:cs typeface="Arial" panose="020B0604020202020204" pitchFamily="34" charset="0"/>
              </a:rPr>
              <a:t>A loan entity can not be created for a customer if the customer doesn’t exist</a:t>
            </a:r>
          </a:p>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2 –</a:t>
            </a:r>
            <a:r>
              <a:rPr lang="en-US" b="0" i="0" dirty="0">
                <a:solidFill>
                  <a:srgbClr val="343434"/>
                </a:solidFill>
                <a:effectLst/>
                <a:latin typeface="Arial" panose="020B0604020202020204" pitchFamily="34" charset="0"/>
                <a:cs typeface="Arial" panose="020B0604020202020204" pitchFamily="34" charset="0"/>
              </a:rPr>
              <a:t> A payment entity can not be created for a loan if the loan doesn’t exist</a:t>
            </a: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3 –</a:t>
            </a:r>
            <a:r>
              <a:rPr lang="en-US" b="0" i="0" dirty="0">
                <a:solidFill>
                  <a:srgbClr val="343434"/>
                </a:solidFill>
                <a:effectLst/>
                <a:latin typeface="Arial" panose="020B0604020202020204" pitchFamily="34" charset="0"/>
                <a:cs typeface="Arial" panose="020B0604020202020204" pitchFamily="34" charset="0"/>
              </a:rPr>
              <a:t> A customer address entity </a:t>
            </a:r>
            <a:r>
              <a:rPr lang="en-US" b="0" i="0">
                <a:solidFill>
                  <a:srgbClr val="343434"/>
                </a:solidFill>
                <a:effectLst/>
                <a:latin typeface="Arial" panose="020B0604020202020204" pitchFamily="34" charset="0"/>
                <a:cs typeface="Arial" panose="020B0604020202020204" pitchFamily="34" charset="0"/>
              </a:rPr>
              <a:t>can </a:t>
            </a:r>
            <a:r>
              <a:rPr lang="en-US">
                <a:solidFill>
                  <a:srgbClr val="343434"/>
                </a:solidFill>
                <a:latin typeface="Arial" panose="020B0604020202020204" pitchFamily="34" charset="0"/>
                <a:cs typeface="Arial" panose="020B0604020202020204" pitchFamily="34" charset="0"/>
              </a:rPr>
              <a:t>not be created for the customer if the customer doesn’t exist</a:t>
            </a:r>
            <a:endParaRPr lang="en-US" b="0" i="0" dirty="0">
              <a:solidFill>
                <a:srgbClr val="343434"/>
              </a:solidFill>
              <a:effectLst/>
              <a:latin typeface="Arial" panose="020B0604020202020204" pitchFamily="34" charset="0"/>
              <a:cs typeface="Arial" panose="020B0604020202020204" pitchFamily="34" charset="0"/>
            </a:endParaRP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4 –</a:t>
            </a:r>
            <a:r>
              <a:rPr lang="en-US" b="0" i="0" dirty="0">
                <a:solidFill>
                  <a:srgbClr val="343434"/>
                </a:solidFill>
                <a:effectLst/>
                <a:latin typeface="Arial" panose="020B0604020202020204" pitchFamily="34" charset="0"/>
                <a:cs typeface="Arial" panose="020B0604020202020204" pitchFamily="34" charset="0"/>
              </a:rPr>
              <a:t> A </a:t>
            </a:r>
            <a:r>
              <a:rPr lang="en-IN" dirty="0">
                <a:solidFill>
                  <a:srgbClr val="374151"/>
                </a:solidFill>
                <a:latin typeface="Arial" panose="020B0604020202020204" pitchFamily="34" charset="0"/>
                <a:cs typeface="Arial" panose="020B0604020202020204" pitchFamily="34" charset="0"/>
              </a:rPr>
              <a:t>p</a:t>
            </a:r>
            <a:r>
              <a:rPr lang="en-IN" b="0" i="0" dirty="0">
                <a:solidFill>
                  <a:srgbClr val="374151"/>
                </a:solidFill>
                <a:effectLst/>
                <a:latin typeface="Arial" panose="020B0604020202020204" pitchFamily="34" charset="0"/>
                <a:cs typeface="Arial" panose="020B0604020202020204" pitchFamily="34" charset="0"/>
              </a:rPr>
              <a:t>rescription </a:t>
            </a:r>
            <a:r>
              <a:rPr lang="en-US" b="0" i="0" dirty="0">
                <a:solidFill>
                  <a:srgbClr val="343434"/>
                </a:solidFill>
                <a:effectLst/>
                <a:latin typeface="Arial" panose="020B0604020202020204" pitchFamily="34" charset="0"/>
                <a:cs typeface="Arial" panose="020B0604020202020204" pitchFamily="34" charset="0"/>
              </a:rPr>
              <a:t>entity can not be created for a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if the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doesn’t exist</a:t>
            </a:r>
          </a:p>
        </p:txBody>
      </p:sp>
    </p:spTree>
    <p:extLst>
      <p:ext uri="{BB962C8B-B14F-4D97-AF65-F5344CB8AC3E}">
        <p14:creationId xmlns:p14="http://schemas.microsoft.com/office/powerpoint/2010/main" val="88548573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 / intersect all</a:t>
            </a:r>
            <a:endParaRPr lang="en-IN" sz="3200" i="1" dirty="0">
              <a:solidFill>
                <a:srgbClr val="FF9900"/>
              </a:solidFill>
              <a:latin typeface="Arial" pitchFamily="34" charset="0"/>
              <a:cs typeface="Arial" pitchFamily="34" charset="0"/>
            </a:endParaRPr>
          </a:p>
        </p:txBody>
      </p:sp>
      <p:sp>
        <p:nvSpPr>
          <p:cNvPr id="20" name="Rectangle 19">
            <a:extLst>
              <a:ext uri="{FF2B5EF4-FFF2-40B4-BE49-F238E27FC236}">
                <a16:creationId xmlns:a16="http://schemas.microsoft.com/office/drawing/2014/main" id="{A766395A-B674-FDAD-D49E-7E0338DAA45E}"/>
              </a:ext>
            </a:extLst>
          </p:cNvPr>
          <p:cNvSpPr/>
          <p:nvPr/>
        </p:nvSpPr>
        <p:spPr>
          <a:xfrm>
            <a:off x="210300" y="4509120"/>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1" name="Rectangle 20">
            <a:extLst>
              <a:ext uri="{FF2B5EF4-FFF2-40B4-BE49-F238E27FC236}">
                <a16:creationId xmlns:a16="http://schemas.microsoft.com/office/drawing/2014/main" id="{06072CB5-068B-A1A4-6E1E-119257D2A16F}"/>
              </a:ext>
            </a:extLst>
          </p:cNvPr>
          <p:cNvSpPr/>
          <p:nvPr/>
        </p:nvSpPr>
        <p:spPr>
          <a:xfrm>
            <a:off x="210300" y="5373216"/>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grpSp>
        <p:nvGrpSpPr>
          <p:cNvPr id="13" name="Group 12">
            <a:extLst>
              <a:ext uri="{FF2B5EF4-FFF2-40B4-BE49-F238E27FC236}">
                <a16:creationId xmlns:a16="http://schemas.microsoft.com/office/drawing/2014/main" id="{6E3EDAD6-A9C2-EE0E-105F-8934F0F45940}"/>
              </a:ext>
            </a:extLst>
          </p:cNvPr>
          <p:cNvGrpSpPr/>
          <p:nvPr/>
        </p:nvGrpSpPr>
        <p:grpSpPr>
          <a:xfrm>
            <a:off x="97259" y="814505"/>
            <a:ext cx="11970085" cy="2758511"/>
            <a:chOff x="97259" y="529362"/>
            <a:chExt cx="11970085" cy="2758511"/>
          </a:xfrm>
        </p:grpSpPr>
        <p:grpSp>
          <p:nvGrpSpPr>
            <p:cNvPr id="2" name="Group 1">
              <a:extLst>
                <a:ext uri="{FF2B5EF4-FFF2-40B4-BE49-F238E27FC236}">
                  <a16:creationId xmlns:a16="http://schemas.microsoft.com/office/drawing/2014/main" id="{6B2BED57-A69C-FCA1-9114-B468DF097AF9}"/>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C14EFF57-5BF3-7C68-1E89-49DEF52D9F82}"/>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5DDDD0F7-7793-2E8C-BA5F-A60FB196656E}"/>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7" name="Picture 6">
                <a:extLst>
                  <a:ext uri="{FF2B5EF4-FFF2-40B4-BE49-F238E27FC236}">
                    <a16:creationId xmlns:a16="http://schemas.microsoft.com/office/drawing/2014/main" id="{A05AD309-DDD1-EA97-86C2-1D3C31916382}"/>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8" name="Picture 7">
                <a:extLst>
                  <a:ext uri="{FF2B5EF4-FFF2-40B4-BE49-F238E27FC236}">
                    <a16:creationId xmlns:a16="http://schemas.microsoft.com/office/drawing/2014/main" id="{303E218D-2DA6-4C0D-3374-0B237A0CFC99}"/>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F91CE814-92C3-1E98-D870-11578D015CDB}"/>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9" name="Picture 18">
              <a:extLst>
                <a:ext uri="{FF2B5EF4-FFF2-40B4-BE49-F238E27FC236}">
                  <a16:creationId xmlns:a16="http://schemas.microsoft.com/office/drawing/2014/main" id="{0D6B5439-D711-B7B0-71FD-82FA67B5DD20}"/>
                </a:ext>
              </a:extLst>
            </p:cNvPr>
            <p:cNvPicPr>
              <a:picLocks noChangeAspect="1"/>
            </p:cNvPicPr>
            <p:nvPr/>
          </p:nvPicPr>
          <p:blipFill>
            <a:blip r:embed="rId4"/>
            <a:stretch>
              <a:fillRect/>
            </a:stretch>
          </p:blipFill>
          <p:spPr>
            <a:xfrm>
              <a:off x="8468729" y="1040666"/>
              <a:ext cx="3598615" cy="584775"/>
            </a:xfrm>
            <a:prstGeom prst="rect">
              <a:avLst/>
            </a:prstGeom>
          </p:spPr>
        </p:pic>
        <p:pic>
          <p:nvPicPr>
            <p:cNvPr id="23" name="Picture 22">
              <a:extLst>
                <a:ext uri="{FF2B5EF4-FFF2-40B4-BE49-F238E27FC236}">
                  <a16:creationId xmlns:a16="http://schemas.microsoft.com/office/drawing/2014/main" id="{7FAFC7A6-CD35-21EF-2257-10AA6081AF43}"/>
                </a:ext>
              </a:extLst>
            </p:cNvPr>
            <p:cNvPicPr>
              <a:picLocks noChangeAspect="1"/>
            </p:cNvPicPr>
            <p:nvPr/>
          </p:nvPicPr>
          <p:blipFill>
            <a:blip r:embed="rId5"/>
            <a:stretch>
              <a:fillRect/>
            </a:stretch>
          </p:blipFill>
          <p:spPr>
            <a:xfrm>
              <a:off x="8468729" y="2515908"/>
              <a:ext cx="3535376" cy="771965"/>
            </a:xfrm>
            <a:prstGeom prst="rect">
              <a:avLst/>
            </a:prstGeom>
          </p:spPr>
        </p:pic>
        <p:sp>
          <p:nvSpPr>
            <p:cNvPr id="9" name="Rectangle 8">
              <a:extLst>
                <a:ext uri="{FF2B5EF4-FFF2-40B4-BE49-F238E27FC236}">
                  <a16:creationId xmlns:a16="http://schemas.microsoft.com/office/drawing/2014/main" id="{8EDCA400-6110-DE31-282B-B281145F32FA}"/>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sp>
        <p:nvSpPr>
          <p:cNvPr id="12" name="TextBox 11">
            <a:extLst>
              <a:ext uri="{FF2B5EF4-FFF2-40B4-BE49-F238E27FC236}">
                <a16:creationId xmlns:a16="http://schemas.microsoft.com/office/drawing/2014/main" id="{955DA9D2-0BAC-8208-89D3-CDF8604EB32B}"/>
              </a:ext>
            </a:extLst>
          </p:cNvPr>
          <p:cNvSpPr txBox="1"/>
          <p:nvPr/>
        </p:nvSpPr>
        <p:spPr>
          <a:xfrm>
            <a:off x="17722" y="78108"/>
            <a:ext cx="643831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It is used to combine two result sets and returns the data which are common in both the result set.</a:t>
            </a:r>
          </a:p>
        </p:txBody>
      </p:sp>
      <p:sp>
        <p:nvSpPr>
          <p:cNvPr id="17" name="Rectangle 16">
            <a:extLst>
              <a:ext uri="{FF2B5EF4-FFF2-40B4-BE49-F238E27FC236}">
                <a16:creationId xmlns:a16="http://schemas.microsoft.com/office/drawing/2014/main" id="{A3687F00-1384-22FE-0DFE-C0258C7828DE}"/>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dirty="0">
                <a:latin typeface="Arial" panose="020B0604020202020204" pitchFamily="34" charset="0"/>
                <a:cs typeface="Arial" panose="020B0604020202020204" pitchFamily="34" charset="0"/>
              </a:rPr>
              <a:t>a INTERSECT b includes only rows appearing in both result sets a and b.</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389177"/>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96688" y="3"/>
            <a:ext cx="1076409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 / except</a:t>
            </a:r>
            <a:r>
              <a:rPr lang="en-IN" sz="3200" i="1" dirty="0">
                <a:solidFill>
                  <a:srgbClr val="FF9900"/>
                </a:solidFill>
                <a:latin typeface="Arial" pitchFamily="34" charset="0"/>
                <a:cs typeface="Arial" pitchFamily="34" charset="0"/>
              </a:rPr>
              <a:t> all</a:t>
            </a:r>
          </a:p>
        </p:txBody>
      </p:sp>
      <p:sp>
        <p:nvSpPr>
          <p:cNvPr id="15" name="Rectangle 14">
            <a:extLst>
              <a:ext uri="{FF2B5EF4-FFF2-40B4-BE49-F238E27FC236}">
                <a16:creationId xmlns:a16="http://schemas.microsoft.com/office/drawing/2014/main" id="{3FF3DFBA-41F0-4568-AF49-A40D46AFB10F}"/>
              </a:ext>
            </a:extLst>
          </p:cNvPr>
          <p:cNvSpPr/>
          <p:nvPr/>
        </p:nvSpPr>
        <p:spPr>
          <a:xfrm>
            <a:off x="119336" y="5345921"/>
            <a:ext cx="1188132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809DE071-4A24-DE5A-89C0-EE8E7D09CC1D}"/>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12" name="Group 11">
            <a:extLst>
              <a:ext uri="{FF2B5EF4-FFF2-40B4-BE49-F238E27FC236}">
                <a16:creationId xmlns:a16="http://schemas.microsoft.com/office/drawing/2014/main" id="{D3AC1328-4CCB-5284-9502-5D1C5556477A}"/>
              </a:ext>
            </a:extLst>
          </p:cNvPr>
          <p:cNvGrpSpPr/>
          <p:nvPr/>
        </p:nvGrpSpPr>
        <p:grpSpPr>
          <a:xfrm>
            <a:off x="97259" y="813600"/>
            <a:ext cx="11796935" cy="2713943"/>
            <a:chOff x="97259" y="529362"/>
            <a:chExt cx="11796935" cy="2713943"/>
          </a:xfrm>
        </p:grpSpPr>
        <p:grpSp>
          <p:nvGrpSpPr>
            <p:cNvPr id="2" name="Group 1">
              <a:extLst>
                <a:ext uri="{FF2B5EF4-FFF2-40B4-BE49-F238E27FC236}">
                  <a16:creationId xmlns:a16="http://schemas.microsoft.com/office/drawing/2014/main" id="{5F59BA49-05D1-C1BF-F1D5-8FBD481AAD92}"/>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D4FE6E7A-AD72-FF9D-4097-38735D14C5CD}"/>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7" name="Rectangle 6">
                <a:extLst>
                  <a:ext uri="{FF2B5EF4-FFF2-40B4-BE49-F238E27FC236}">
                    <a16:creationId xmlns:a16="http://schemas.microsoft.com/office/drawing/2014/main" id="{F41D2A1C-D938-6676-F7E5-2956800F9D87}"/>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81999ECD-D83B-E6FF-9A28-EC808E2276BE}"/>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E24FA513-81AC-6AD3-AB18-37C922343B45}"/>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E98032CC-E1E8-68E1-B70E-CEC08A17C2CD}"/>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1" name="Rectangle 10">
              <a:extLst>
                <a:ext uri="{FF2B5EF4-FFF2-40B4-BE49-F238E27FC236}">
                  <a16:creationId xmlns:a16="http://schemas.microsoft.com/office/drawing/2014/main" id="{DB3730CE-6ECE-F370-F8D7-23C774E286DD}"/>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6" name="Picture 15">
              <a:extLst>
                <a:ext uri="{FF2B5EF4-FFF2-40B4-BE49-F238E27FC236}">
                  <a16:creationId xmlns:a16="http://schemas.microsoft.com/office/drawing/2014/main" id="{38F9AE6B-0D8B-4D53-2F44-813B8731C3E5}"/>
                </a:ext>
              </a:extLst>
            </p:cNvPr>
            <p:cNvPicPr>
              <a:picLocks noChangeAspect="1"/>
            </p:cNvPicPr>
            <p:nvPr/>
          </p:nvPicPr>
          <p:blipFill>
            <a:blip r:embed="rId4"/>
            <a:stretch>
              <a:fillRect/>
            </a:stretch>
          </p:blipFill>
          <p:spPr>
            <a:xfrm>
              <a:off x="8468729" y="1040666"/>
              <a:ext cx="3425465" cy="584775"/>
            </a:xfrm>
            <a:prstGeom prst="rect">
              <a:avLst/>
            </a:prstGeom>
          </p:spPr>
        </p:pic>
        <p:pic>
          <p:nvPicPr>
            <p:cNvPr id="20" name="Picture 19">
              <a:extLst>
                <a:ext uri="{FF2B5EF4-FFF2-40B4-BE49-F238E27FC236}">
                  <a16:creationId xmlns:a16="http://schemas.microsoft.com/office/drawing/2014/main" id="{8508D325-43D0-ABFE-1A7E-162FCC87DADF}"/>
                </a:ext>
              </a:extLst>
            </p:cNvPr>
            <p:cNvPicPr>
              <a:picLocks noChangeAspect="1"/>
            </p:cNvPicPr>
            <p:nvPr/>
          </p:nvPicPr>
          <p:blipFill>
            <a:blip r:embed="rId5"/>
            <a:stretch>
              <a:fillRect/>
            </a:stretch>
          </p:blipFill>
          <p:spPr>
            <a:xfrm>
              <a:off x="8468728" y="2576555"/>
              <a:ext cx="3425465" cy="666750"/>
            </a:xfrm>
            <a:prstGeom prst="rect">
              <a:avLst/>
            </a:prstGeom>
          </p:spPr>
        </p:pic>
      </p:grpSp>
      <p:sp>
        <p:nvSpPr>
          <p:cNvPr id="14" name="TextBox 13">
            <a:extLst>
              <a:ext uri="{FF2B5EF4-FFF2-40B4-BE49-F238E27FC236}">
                <a16:creationId xmlns:a16="http://schemas.microsoft.com/office/drawing/2014/main" id="{219D1A0E-94AD-691D-B74E-4F00167D0680}"/>
              </a:ext>
            </a:extLst>
          </p:cNvPr>
          <p:cNvSpPr txBox="1"/>
          <p:nvPr/>
        </p:nvSpPr>
        <p:spPr>
          <a:xfrm>
            <a:off x="17721" y="78108"/>
            <a:ext cx="6959901"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It is used to combine two result sets and </a:t>
            </a:r>
            <a:r>
              <a:rPr lang="en-US" dirty="0">
                <a:solidFill>
                  <a:srgbClr val="C00000"/>
                </a:solidFill>
                <a:latin typeface="Arial" panose="020B0604020202020204" pitchFamily="34" charset="0"/>
                <a:cs typeface="Arial" panose="020B0604020202020204" pitchFamily="34" charset="0"/>
              </a:rPr>
              <a:t>returns the data from the first result set which is not present in the second result set.</a:t>
            </a:r>
            <a:endParaRPr lang="en-IN" dirty="0">
              <a:solidFill>
                <a:srgbClr val="C00000"/>
              </a:solidFill>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1E3FBD64-DBA4-88D1-5645-88FB171B7524}"/>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IN" dirty="0"/>
              <a:t>a EXCEPT b returns only those rows from result set a which do not also appear in b.</a:t>
            </a:r>
          </a:p>
        </p:txBody>
      </p:sp>
    </p:spTree>
    <p:extLst>
      <p:ext uri="{BB962C8B-B14F-4D97-AF65-F5344CB8AC3E}">
        <p14:creationId xmlns:p14="http://schemas.microsoft.com/office/powerpoint/2010/main" val="2662720262"/>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EXCEPT , 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9840"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everything from 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p>
        </p:txBody>
      </p:sp>
      <p:sp>
        <p:nvSpPr>
          <p:cNvPr id="5" name="TextBox 4">
            <a:extLst>
              <a:ext uri="{FF2B5EF4-FFF2-40B4-BE49-F238E27FC236}">
                <a16:creationId xmlns:a16="http://schemas.microsoft.com/office/drawing/2014/main" id="{4E395F36-72A8-4C1C-AA61-8A4BAB3DF1C7}"/>
              </a:ext>
            </a:extLst>
          </p:cNvPr>
          <p:cNvSpPr txBox="1"/>
          <p:nvPr/>
        </p:nvSpPr>
        <p:spPr>
          <a:xfrm>
            <a:off x="0"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everything  from newbooks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sp>
        <p:nvSpPr>
          <p:cNvPr id="2" name="Rectangle 1">
            <a:extLst>
              <a:ext uri="{FF2B5EF4-FFF2-40B4-BE49-F238E27FC236}">
                <a16:creationId xmlns:a16="http://schemas.microsoft.com/office/drawing/2014/main" id="{E5110886-A64A-5786-D5C6-1F703715C39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AS</a:t>
            </a:r>
            <a:r>
              <a:rPr lang="en-IN" sz="2000" dirty="0">
                <a:latin typeface="Liberation Mono"/>
              </a:rPr>
              <a:t>]</a:t>
            </a:r>
            <a:r>
              <a:rPr lang="en-IN" sz="2000" dirty="0">
                <a:solidFill>
                  <a:srgbClr val="0077AA"/>
                </a:solidFill>
                <a:latin typeface="Liberation Mono"/>
              </a:rPr>
              <a:t> SELECT * FROM </a:t>
            </a:r>
            <a:r>
              <a:rPr lang="en-IN" sz="2000" dirty="0">
                <a:latin typeface="Liberation Mono"/>
              </a:rPr>
              <a:t>orig_tbl;</a:t>
            </a:r>
            <a:endParaRPr lang="en-US" sz="2000" dirty="0">
              <a:latin typeface="Liberation Mono"/>
            </a:endParaRPr>
          </a:p>
        </p:txBody>
      </p:sp>
      <p:sp>
        <p:nvSpPr>
          <p:cNvPr id="8" name="Rectangle 7"/>
          <p:cNvSpPr/>
          <p:nvPr/>
        </p:nvSpPr>
        <p:spPr>
          <a:xfrm>
            <a:off x="407368" y="3147933"/>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146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335360" y="980728"/>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75696"/>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7464152" y="32229"/>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
        <p:nvSpPr>
          <p:cNvPr id="9" name="TextBox 8">
            <a:extLst>
              <a:ext uri="{FF2B5EF4-FFF2-40B4-BE49-F238E27FC236}">
                <a16:creationId xmlns:a16="http://schemas.microsoft.com/office/drawing/2014/main" id="{01EF03BE-07E8-C0D0-AEC5-A97AC72145DA}"/>
              </a:ext>
            </a:extLst>
          </p:cNvPr>
          <p:cNvSpPr txBox="1"/>
          <p:nvPr/>
        </p:nvSpPr>
        <p:spPr>
          <a:xfrm>
            <a:off x="263352" y="3140968"/>
            <a:ext cx="11593288" cy="360098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is automatically locked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ROW LOCKING IS AUTOMATIC IN MYSQL AND ORACLE.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becomes READ ONLY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from that table; they will view the old data before your changes.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rows into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"other" rows of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No other user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your locked row, till you have issued a Rollback or Commit.</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To lock the rows manually you require SELECT statement with a FOR UPDATE clause.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1" dirty="0">
                <a:latin typeface="Arial" panose="020B0604020202020204" pitchFamily="34" charset="0"/>
                <a:cs typeface="Arial" panose="020B0604020202020204" pitchFamily="34" charset="0"/>
              </a:rPr>
              <a:t>LOCKS ARE AUTOMATICALLY RELEASED WHEN YOU ROLLBACK OR COMMIT.</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EB7A031-8184-2E26-C4DA-4E563E47614E}"/>
              </a:ext>
            </a:extLst>
          </p:cNvPr>
          <p:cNvSpPr/>
          <p:nvPr/>
        </p:nvSpPr>
        <p:spPr>
          <a:xfrm>
            <a:off x="8112224" y="4437112"/>
            <a:ext cx="2376264" cy="86409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5" name="Flowchart: Decision 4">
            <a:extLst>
              <a:ext uri="{FF2B5EF4-FFF2-40B4-BE49-F238E27FC236}">
                <a16:creationId xmlns:a16="http://schemas.microsoft.com/office/drawing/2014/main" id="{0CACAC3E-164B-7BCA-7FEF-0CC08A6F6220}"/>
              </a:ext>
            </a:extLst>
          </p:cNvPr>
          <p:cNvSpPr/>
          <p:nvPr/>
        </p:nvSpPr>
        <p:spPr>
          <a:xfrm>
            <a:off x="4727848" y="4293096"/>
            <a:ext cx="2736304" cy="1152128"/>
          </a:xfrm>
          <a:prstGeom prst="flowChartDecision">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87661726"/>
      </p:ext>
    </p:extLst>
  </p:cSld>
  <p:clrMapOvr>
    <a:masterClrMapping/>
  </p:clrMapOvr>
  <p:transition/>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latin typeface="Liberation Mono"/>
              </a:rPr>
              <a:t>[WORK]</a:t>
            </a:r>
          </a:p>
          <a:p>
            <a:r>
              <a:rPr lang="en-IN" sz="2000" dirty="0">
                <a:solidFill>
                  <a:srgbClr val="0077AA"/>
                </a:solidFill>
                <a:latin typeface="Liberation Mono"/>
              </a:rPr>
              <a:t>COMMIT </a:t>
            </a:r>
            <a:r>
              <a:rPr lang="en-IN" sz="2000" dirty="0">
                <a:latin typeface="Liberation Mono"/>
              </a:rPr>
              <a:t>[WORK]</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latin typeface="Liberation Mono"/>
              </a:rPr>
              <a:t>[WORK]</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77AA"/>
                </a:solidFill>
                <a:effectLst/>
                <a:latin typeface="Liberation Mono"/>
              </a:rPr>
              <a:t>SAVEPOINT</a:t>
            </a:r>
            <a:r>
              <a:rPr lang="en-IN" sz="2000" b="0" i="0" dirty="0">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a:t>
            </a:r>
            <a:r>
              <a:rPr lang="en-IN" sz="2000" dirty="0">
                <a:solidFill>
                  <a:schemeClr val="bg1">
                    <a:lumMod val="50000"/>
                  </a:schemeClr>
                </a:solidFill>
                <a:latin typeface="Liberation Mono"/>
              </a:rPr>
              <a:t>|</a:t>
            </a:r>
            <a:r>
              <a:rPr lang="en-IN" sz="2000" dirty="0">
                <a:solidFill>
                  <a:schemeClr val="bg1">
                    <a:lumMod val="65000"/>
                  </a:schemeClr>
                </a:solidFill>
                <a:latin typeface="Liberation Mono"/>
              </a:rPr>
              <a:t> </a:t>
            </a:r>
            <a:r>
              <a:rPr lang="en-IN" sz="2000" dirty="0">
                <a:solidFill>
                  <a:srgbClr val="990055"/>
                </a:solidFill>
                <a:latin typeface="Liberation Mono"/>
              </a:rPr>
              <a:t>1</a:t>
            </a:r>
            <a:r>
              <a:rPr lang="en-IN" sz="2000" dirty="0">
                <a:latin typeface="Liberation Mono"/>
              </a:rPr>
              <a:t>}</a:t>
            </a:r>
            <a:endParaRPr lang="en-US" sz="2000" dirty="0">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3707465087"/>
      </p:ext>
    </p:extLst>
  </p:cSld>
  <p:clrMapOvr>
    <a:masterClrMapping/>
  </p:clrMapOvr>
  <p:transition/>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623392" y="220486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55FD76A5-EDE8-F04C-B8C6-06833B6B75E7}"/>
              </a:ext>
            </a:extLst>
          </p:cNvPr>
          <p:cNvSpPr/>
          <p:nvPr/>
        </p:nvSpPr>
        <p:spPr>
          <a:xfrm>
            <a:off x="622598" y="941044"/>
            <a:ext cx="1130525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Sets a shared mode lock on any rows that are read. Other sessions can read the rows, but cannot modify them until your transaction commits. If any of these rows were changed by another transaction that has not yet committed, your query waits until that transaction ends and then uses the latest values.</a:t>
            </a:r>
          </a:p>
        </p:txBody>
      </p:sp>
    </p:spTree>
    <p:extLst>
      <p:ext uri="{BB962C8B-B14F-4D97-AF65-F5344CB8AC3E}">
        <p14:creationId xmlns:p14="http://schemas.microsoft.com/office/powerpoint/2010/main" val="3323614553"/>
      </p:ext>
    </p:extLst>
  </p:cSld>
  <p:clrMapOvr>
    <a:masterClrMapping/>
  </p:clrMapOvr>
  <p:transition/>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34111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Any AUTO_INCREMENT value is reset to its start value.</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6093296"/>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510763801"/>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in SQL as a logical subset of data from one or more tables. Views are used to restrict data access. 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52935"/>
            <a:ext cx="6528048" cy="3909969"/>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7508611"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grpSp>
        <p:nvGrpSpPr>
          <p:cNvPr id="121" name="Group 120">
            <a:extLst>
              <a:ext uri="{FF2B5EF4-FFF2-40B4-BE49-F238E27FC236}">
                <a16:creationId xmlns:a16="http://schemas.microsoft.com/office/drawing/2014/main" id="{A4166F48-B5C9-A003-BC3E-05F57DF06E16}"/>
              </a:ext>
            </a:extLst>
          </p:cNvPr>
          <p:cNvGrpSpPr/>
          <p:nvPr/>
        </p:nvGrpSpPr>
        <p:grpSpPr>
          <a:xfrm>
            <a:off x="487070" y="276518"/>
            <a:ext cx="2453783" cy="6304964"/>
            <a:chOff x="559078" y="326668"/>
            <a:chExt cx="2453783" cy="6304964"/>
          </a:xfrm>
        </p:grpSpPr>
        <p:grpSp>
          <p:nvGrpSpPr>
            <p:cNvPr id="79" name="Group 78">
              <a:extLst>
                <a:ext uri="{FF2B5EF4-FFF2-40B4-BE49-F238E27FC236}">
                  <a16:creationId xmlns:a16="http://schemas.microsoft.com/office/drawing/2014/main" id="{6711E5D2-1EAB-51CF-5B6C-70288AF305FF}"/>
                </a:ext>
              </a:extLst>
            </p:cNvPr>
            <p:cNvGrpSpPr/>
            <p:nvPr/>
          </p:nvGrpSpPr>
          <p:grpSpPr>
            <a:xfrm>
              <a:off x="1092527" y="326668"/>
              <a:ext cx="1920334" cy="6304964"/>
              <a:chOff x="431250" y="292388"/>
              <a:chExt cx="1344269" cy="5996178"/>
            </a:xfrm>
          </p:grpSpPr>
          <p:sp>
            <p:nvSpPr>
              <p:cNvPr id="7" name="Rectangle 6">
                <a:extLst>
                  <a:ext uri="{FF2B5EF4-FFF2-40B4-BE49-F238E27FC236}">
                    <a16:creationId xmlns:a16="http://schemas.microsoft.com/office/drawing/2014/main" id="{7F2BA3D2-5FE3-BDA3-A244-E5233159E7C0}"/>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 name="Rectangle 7">
                <a:extLst>
                  <a:ext uri="{FF2B5EF4-FFF2-40B4-BE49-F238E27FC236}">
                    <a16:creationId xmlns:a16="http://schemas.microsoft.com/office/drawing/2014/main" id="{957D6E26-EDC4-AE55-F2A3-AEBAE77B32DE}"/>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 name="Rectangle 8">
                <a:extLst>
                  <a:ext uri="{FF2B5EF4-FFF2-40B4-BE49-F238E27FC236}">
                    <a16:creationId xmlns:a16="http://schemas.microsoft.com/office/drawing/2014/main" id="{FFFD1B14-547E-8090-B3B8-7D70ABFEC337}"/>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 name="Rectangle 9">
                <a:extLst>
                  <a:ext uri="{FF2B5EF4-FFF2-40B4-BE49-F238E27FC236}">
                    <a16:creationId xmlns:a16="http://schemas.microsoft.com/office/drawing/2014/main" id="{DF216EFC-94A7-6617-64CC-BEDFC66D89F5}"/>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 name="Rectangle 10">
                <a:extLst>
                  <a:ext uri="{FF2B5EF4-FFF2-40B4-BE49-F238E27FC236}">
                    <a16:creationId xmlns:a16="http://schemas.microsoft.com/office/drawing/2014/main" id="{BEA72B1D-648A-21B8-CC9C-E7339DDC63F8}"/>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2" name="Rectangle 11">
                <a:extLst>
                  <a:ext uri="{FF2B5EF4-FFF2-40B4-BE49-F238E27FC236}">
                    <a16:creationId xmlns:a16="http://schemas.microsoft.com/office/drawing/2014/main" id="{29A5B95E-93FA-02F6-7D7B-DF74E7348918}"/>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3" name="Rectangle 12">
                <a:extLst>
                  <a:ext uri="{FF2B5EF4-FFF2-40B4-BE49-F238E27FC236}">
                    <a16:creationId xmlns:a16="http://schemas.microsoft.com/office/drawing/2014/main" id="{88EFAD8B-0CDF-26A4-42BE-00DB5D6F4625}"/>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4" name="Rectangle 13">
                <a:extLst>
                  <a:ext uri="{FF2B5EF4-FFF2-40B4-BE49-F238E27FC236}">
                    <a16:creationId xmlns:a16="http://schemas.microsoft.com/office/drawing/2014/main" id="{6CE75A81-BEA9-192E-6A75-E5C9A9B07702}"/>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5" name="Rectangle 14">
                <a:extLst>
                  <a:ext uri="{FF2B5EF4-FFF2-40B4-BE49-F238E27FC236}">
                    <a16:creationId xmlns:a16="http://schemas.microsoft.com/office/drawing/2014/main" id="{7C23D5F1-C331-0556-A97E-10869B640805}"/>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6" name="Rectangle 15">
                <a:extLst>
                  <a:ext uri="{FF2B5EF4-FFF2-40B4-BE49-F238E27FC236}">
                    <a16:creationId xmlns:a16="http://schemas.microsoft.com/office/drawing/2014/main" id="{DA12EE7B-5630-27E8-4A1A-2CB3AFE8A23A}"/>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7" name="Rectangle 16">
                <a:extLst>
                  <a:ext uri="{FF2B5EF4-FFF2-40B4-BE49-F238E27FC236}">
                    <a16:creationId xmlns:a16="http://schemas.microsoft.com/office/drawing/2014/main" id="{4015255D-0446-98BA-5A49-3689BA296A10}"/>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8" name="Rectangle 17">
                <a:extLst>
                  <a:ext uri="{FF2B5EF4-FFF2-40B4-BE49-F238E27FC236}">
                    <a16:creationId xmlns:a16="http://schemas.microsoft.com/office/drawing/2014/main" id="{171E415D-37CD-C424-CCE8-1CD032DC77BD}"/>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3" name="Rectangle 42">
                <a:extLst>
                  <a:ext uri="{FF2B5EF4-FFF2-40B4-BE49-F238E27FC236}">
                    <a16:creationId xmlns:a16="http://schemas.microsoft.com/office/drawing/2014/main" id="{D17FA2AB-D7BD-6AAB-4B91-7F56CDD44AF0}"/>
                  </a:ext>
                </a:extLst>
              </p:cNvPr>
              <p:cNvSpPr/>
              <p:nvPr/>
            </p:nvSpPr>
            <p:spPr>
              <a:xfrm>
                <a:off x="431250" y="2394446"/>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4" name="Rectangle 43">
                <a:extLst>
                  <a:ext uri="{FF2B5EF4-FFF2-40B4-BE49-F238E27FC236}">
                    <a16:creationId xmlns:a16="http://schemas.microsoft.com/office/drawing/2014/main" id="{486FB847-166E-54A1-DC3D-FBE9E98E00B6}"/>
                  </a:ext>
                </a:extLst>
              </p:cNvPr>
              <p:cNvSpPr/>
              <p:nvPr/>
            </p:nvSpPr>
            <p:spPr>
              <a:xfrm>
                <a:off x="431250" y="2861648"/>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5" name="Rectangle 44">
                <a:extLst>
                  <a:ext uri="{FF2B5EF4-FFF2-40B4-BE49-F238E27FC236}">
                    <a16:creationId xmlns:a16="http://schemas.microsoft.com/office/drawing/2014/main" id="{7A067607-3547-1937-E4F1-B9DCA5F983A2}"/>
                  </a:ext>
                </a:extLst>
              </p:cNvPr>
              <p:cNvSpPr/>
              <p:nvPr/>
            </p:nvSpPr>
            <p:spPr>
              <a:xfrm>
                <a:off x="431250" y="3325344"/>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6" name="Rectangle 45">
                <a:extLst>
                  <a:ext uri="{FF2B5EF4-FFF2-40B4-BE49-F238E27FC236}">
                    <a16:creationId xmlns:a16="http://schemas.microsoft.com/office/drawing/2014/main" id="{CDA29791-4BAD-07B1-B52A-45C0675F0A10}"/>
                  </a:ext>
                </a:extLst>
              </p:cNvPr>
              <p:cNvSpPr/>
              <p:nvPr/>
            </p:nvSpPr>
            <p:spPr>
              <a:xfrm>
                <a:off x="431250" y="3789040"/>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7" name="Rectangle 46">
                <a:extLst>
                  <a:ext uri="{FF2B5EF4-FFF2-40B4-BE49-F238E27FC236}">
                    <a16:creationId xmlns:a16="http://schemas.microsoft.com/office/drawing/2014/main" id="{FDB452FF-A9A1-F0BE-B930-7C1AEC472922}"/>
                  </a:ext>
                </a:extLst>
              </p:cNvPr>
              <p:cNvSpPr/>
              <p:nvPr/>
            </p:nvSpPr>
            <p:spPr>
              <a:xfrm>
                <a:off x="911423" y="2394446"/>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8" name="Rectangle 47">
                <a:extLst>
                  <a:ext uri="{FF2B5EF4-FFF2-40B4-BE49-F238E27FC236}">
                    <a16:creationId xmlns:a16="http://schemas.microsoft.com/office/drawing/2014/main" id="{EF2B0501-62A9-7F9C-8D78-60CDDC63C732}"/>
                  </a:ext>
                </a:extLst>
              </p:cNvPr>
              <p:cNvSpPr/>
              <p:nvPr/>
            </p:nvSpPr>
            <p:spPr>
              <a:xfrm>
                <a:off x="911423" y="2861648"/>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9" name="Rectangle 48">
                <a:extLst>
                  <a:ext uri="{FF2B5EF4-FFF2-40B4-BE49-F238E27FC236}">
                    <a16:creationId xmlns:a16="http://schemas.microsoft.com/office/drawing/2014/main" id="{953DB412-1A11-F397-5E20-78BEE2F21814}"/>
                  </a:ext>
                </a:extLst>
              </p:cNvPr>
              <p:cNvSpPr/>
              <p:nvPr/>
            </p:nvSpPr>
            <p:spPr>
              <a:xfrm>
                <a:off x="911423" y="3325344"/>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0" name="Rectangle 49">
                <a:extLst>
                  <a:ext uri="{FF2B5EF4-FFF2-40B4-BE49-F238E27FC236}">
                    <a16:creationId xmlns:a16="http://schemas.microsoft.com/office/drawing/2014/main" id="{B5C79B23-634E-3791-67E9-CE5894BB1F13}"/>
                  </a:ext>
                </a:extLst>
              </p:cNvPr>
              <p:cNvSpPr/>
              <p:nvPr/>
            </p:nvSpPr>
            <p:spPr>
              <a:xfrm>
                <a:off x="911423" y="3789040"/>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1" name="Rectangle 50">
                <a:extLst>
                  <a:ext uri="{FF2B5EF4-FFF2-40B4-BE49-F238E27FC236}">
                    <a16:creationId xmlns:a16="http://schemas.microsoft.com/office/drawing/2014/main" id="{E0690106-505D-589D-4812-220C738EA63E}"/>
                  </a:ext>
                </a:extLst>
              </p:cNvPr>
              <p:cNvSpPr/>
              <p:nvPr/>
            </p:nvSpPr>
            <p:spPr>
              <a:xfrm>
                <a:off x="1391596" y="2394446"/>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2" name="Rectangle 51">
                <a:extLst>
                  <a:ext uri="{FF2B5EF4-FFF2-40B4-BE49-F238E27FC236}">
                    <a16:creationId xmlns:a16="http://schemas.microsoft.com/office/drawing/2014/main" id="{C1EE47A9-F5CF-2B2E-EA9B-8A8BC9A16A45}"/>
                  </a:ext>
                </a:extLst>
              </p:cNvPr>
              <p:cNvSpPr/>
              <p:nvPr/>
            </p:nvSpPr>
            <p:spPr>
              <a:xfrm>
                <a:off x="1391596" y="2861648"/>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3" name="Rectangle 52">
                <a:extLst>
                  <a:ext uri="{FF2B5EF4-FFF2-40B4-BE49-F238E27FC236}">
                    <a16:creationId xmlns:a16="http://schemas.microsoft.com/office/drawing/2014/main" id="{E17E1784-925B-1D29-4BA6-4A3A61C4CCDF}"/>
                  </a:ext>
                </a:extLst>
              </p:cNvPr>
              <p:cNvSpPr/>
              <p:nvPr/>
            </p:nvSpPr>
            <p:spPr>
              <a:xfrm>
                <a:off x="1391596" y="3325344"/>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4" name="Rectangle 53">
                <a:extLst>
                  <a:ext uri="{FF2B5EF4-FFF2-40B4-BE49-F238E27FC236}">
                    <a16:creationId xmlns:a16="http://schemas.microsoft.com/office/drawing/2014/main" id="{D23F6E05-4616-22D2-E7B0-CCD9D3BACFD2}"/>
                  </a:ext>
                </a:extLst>
              </p:cNvPr>
              <p:cNvSpPr/>
              <p:nvPr/>
            </p:nvSpPr>
            <p:spPr>
              <a:xfrm>
                <a:off x="1391596" y="3789040"/>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7" name="Rectangle 66">
                <a:extLst>
                  <a:ext uri="{FF2B5EF4-FFF2-40B4-BE49-F238E27FC236}">
                    <a16:creationId xmlns:a16="http://schemas.microsoft.com/office/drawing/2014/main" id="{76A8C736-1B4F-673F-F8EF-18DB849CFBE7}"/>
                  </a:ext>
                </a:extLst>
              </p:cNvPr>
              <p:cNvSpPr/>
              <p:nvPr/>
            </p:nvSpPr>
            <p:spPr>
              <a:xfrm>
                <a:off x="431250" y="4513660"/>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8" name="Rectangle 67">
                <a:extLst>
                  <a:ext uri="{FF2B5EF4-FFF2-40B4-BE49-F238E27FC236}">
                    <a16:creationId xmlns:a16="http://schemas.microsoft.com/office/drawing/2014/main" id="{B2B98AFE-3E04-43C2-F24C-6F04C595C740}"/>
                  </a:ext>
                </a:extLst>
              </p:cNvPr>
              <p:cNvSpPr/>
              <p:nvPr/>
            </p:nvSpPr>
            <p:spPr>
              <a:xfrm>
                <a:off x="431250" y="4980862"/>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9" name="Rectangle 68">
                <a:extLst>
                  <a:ext uri="{FF2B5EF4-FFF2-40B4-BE49-F238E27FC236}">
                    <a16:creationId xmlns:a16="http://schemas.microsoft.com/office/drawing/2014/main" id="{38D569A4-5107-8954-06F9-F33F41816576}"/>
                  </a:ext>
                </a:extLst>
              </p:cNvPr>
              <p:cNvSpPr/>
              <p:nvPr/>
            </p:nvSpPr>
            <p:spPr>
              <a:xfrm>
                <a:off x="431250" y="5444558"/>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0" name="Rectangle 69">
                <a:extLst>
                  <a:ext uri="{FF2B5EF4-FFF2-40B4-BE49-F238E27FC236}">
                    <a16:creationId xmlns:a16="http://schemas.microsoft.com/office/drawing/2014/main" id="{3B1F85A6-632F-7CD8-F7FC-8C3BA7F5BC35}"/>
                  </a:ext>
                </a:extLst>
              </p:cNvPr>
              <p:cNvSpPr/>
              <p:nvPr/>
            </p:nvSpPr>
            <p:spPr>
              <a:xfrm>
                <a:off x="431250" y="590825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1" name="Rectangle 70">
                <a:extLst>
                  <a:ext uri="{FF2B5EF4-FFF2-40B4-BE49-F238E27FC236}">
                    <a16:creationId xmlns:a16="http://schemas.microsoft.com/office/drawing/2014/main" id="{7A6F2B5A-3A06-DC31-9082-24D5C828A6D5}"/>
                  </a:ext>
                </a:extLst>
              </p:cNvPr>
              <p:cNvSpPr/>
              <p:nvPr/>
            </p:nvSpPr>
            <p:spPr>
              <a:xfrm>
                <a:off x="911423" y="4513660"/>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2" name="Rectangle 71">
                <a:extLst>
                  <a:ext uri="{FF2B5EF4-FFF2-40B4-BE49-F238E27FC236}">
                    <a16:creationId xmlns:a16="http://schemas.microsoft.com/office/drawing/2014/main" id="{F6F1F58B-4189-05ED-81C2-C05F4553DCF6}"/>
                  </a:ext>
                </a:extLst>
              </p:cNvPr>
              <p:cNvSpPr/>
              <p:nvPr/>
            </p:nvSpPr>
            <p:spPr>
              <a:xfrm>
                <a:off x="911423" y="4980862"/>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3" name="Rectangle 72">
                <a:extLst>
                  <a:ext uri="{FF2B5EF4-FFF2-40B4-BE49-F238E27FC236}">
                    <a16:creationId xmlns:a16="http://schemas.microsoft.com/office/drawing/2014/main" id="{5C9C33AA-2481-8B47-A578-18561183DFF4}"/>
                  </a:ext>
                </a:extLst>
              </p:cNvPr>
              <p:cNvSpPr/>
              <p:nvPr/>
            </p:nvSpPr>
            <p:spPr>
              <a:xfrm>
                <a:off x="911423" y="5444558"/>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4" name="Rectangle 73">
                <a:extLst>
                  <a:ext uri="{FF2B5EF4-FFF2-40B4-BE49-F238E27FC236}">
                    <a16:creationId xmlns:a16="http://schemas.microsoft.com/office/drawing/2014/main" id="{92ADDBB1-08A9-0DCC-B477-D3266049D8B4}"/>
                  </a:ext>
                </a:extLst>
              </p:cNvPr>
              <p:cNvSpPr/>
              <p:nvPr/>
            </p:nvSpPr>
            <p:spPr>
              <a:xfrm>
                <a:off x="911423" y="590825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5" name="Rectangle 74">
                <a:extLst>
                  <a:ext uri="{FF2B5EF4-FFF2-40B4-BE49-F238E27FC236}">
                    <a16:creationId xmlns:a16="http://schemas.microsoft.com/office/drawing/2014/main" id="{87BD395E-8160-A878-0D04-FDF70B0077C0}"/>
                  </a:ext>
                </a:extLst>
              </p:cNvPr>
              <p:cNvSpPr/>
              <p:nvPr/>
            </p:nvSpPr>
            <p:spPr>
              <a:xfrm>
                <a:off x="1391596" y="4513660"/>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6" name="Rectangle 75">
                <a:extLst>
                  <a:ext uri="{FF2B5EF4-FFF2-40B4-BE49-F238E27FC236}">
                    <a16:creationId xmlns:a16="http://schemas.microsoft.com/office/drawing/2014/main" id="{9058922E-F554-4E2F-D089-9791BC1E8865}"/>
                  </a:ext>
                </a:extLst>
              </p:cNvPr>
              <p:cNvSpPr/>
              <p:nvPr/>
            </p:nvSpPr>
            <p:spPr>
              <a:xfrm>
                <a:off x="1391596" y="4980862"/>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7" name="Rectangle 76">
                <a:extLst>
                  <a:ext uri="{FF2B5EF4-FFF2-40B4-BE49-F238E27FC236}">
                    <a16:creationId xmlns:a16="http://schemas.microsoft.com/office/drawing/2014/main" id="{FD972CC8-5DB2-6A27-234F-6245DCE22FF2}"/>
                  </a:ext>
                </a:extLst>
              </p:cNvPr>
              <p:cNvSpPr/>
              <p:nvPr/>
            </p:nvSpPr>
            <p:spPr>
              <a:xfrm>
                <a:off x="1391596" y="5444558"/>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8" name="Rectangle 77">
                <a:extLst>
                  <a:ext uri="{FF2B5EF4-FFF2-40B4-BE49-F238E27FC236}">
                    <a16:creationId xmlns:a16="http://schemas.microsoft.com/office/drawing/2014/main" id="{38118F20-11F6-D0F3-6069-00E428A93ABC}"/>
                  </a:ext>
                </a:extLst>
              </p:cNvPr>
              <p:cNvSpPr/>
              <p:nvPr/>
            </p:nvSpPr>
            <p:spPr>
              <a:xfrm>
                <a:off x="1391596" y="590825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sp>
          <p:nvSpPr>
            <p:cNvPr id="118" name="TextBox 117">
              <a:extLst>
                <a:ext uri="{FF2B5EF4-FFF2-40B4-BE49-F238E27FC236}">
                  <a16:creationId xmlns:a16="http://schemas.microsoft.com/office/drawing/2014/main" id="{A7E325B7-1DB0-5EC3-DF93-661EF12517EA}"/>
                </a:ext>
              </a:extLst>
            </p:cNvPr>
            <p:cNvSpPr txBox="1"/>
            <p:nvPr/>
          </p:nvSpPr>
          <p:spPr>
            <a:xfrm rot="16200000">
              <a:off x="163201" y="5451136"/>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Cinema</a:t>
              </a:r>
            </a:p>
          </p:txBody>
        </p:sp>
        <p:sp>
          <p:nvSpPr>
            <p:cNvPr id="119" name="TextBox 118">
              <a:extLst>
                <a:ext uri="{FF2B5EF4-FFF2-40B4-BE49-F238E27FC236}">
                  <a16:creationId xmlns:a16="http://schemas.microsoft.com/office/drawing/2014/main" id="{D211D500-19BF-A311-17EC-E266137E839D}"/>
                </a:ext>
              </a:extLst>
            </p:cNvPr>
            <p:cNvSpPr txBox="1"/>
            <p:nvPr/>
          </p:nvSpPr>
          <p:spPr>
            <a:xfrm rot="16200000">
              <a:off x="262021" y="3216667"/>
              <a:ext cx="978837"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Opera</a:t>
              </a:r>
            </a:p>
          </p:txBody>
        </p:sp>
        <p:sp>
          <p:nvSpPr>
            <p:cNvPr id="120" name="TextBox 119">
              <a:extLst>
                <a:ext uri="{FF2B5EF4-FFF2-40B4-BE49-F238E27FC236}">
                  <a16:creationId xmlns:a16="http://schemas.microsoft.com/office/drawing/2014/main" id="{16E4127A-53CA-EC28-60A7-E274918D9E3D}"/>
                </a:ext>
              </a:extLst>
            </p:cNvPr>
            <p:cNvSpPr txBox="1"/>
            <p:nvPr/>
          </p:nvSpPr>
          <p:spPr>
            <a:xfrm rot="16200000">
              <a:off x="163201" y="1001852"/>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Theater</a:t>
              </a:r>
            </a:p>
          </p:txBody>
        </p:sp>
      </p:grpSp>
      <p:sp>
        <p:nvSpPr>
          <p:cNvPr id="122" name="TextBox 121">
            <a:extLst>
              <a:ext uri="{FF2B5EF4-FFF2-40B4-BE49-F238E27FC236}">
                <a16:creationId xmlns:a16="http://schemas.microsoft.com/office/drawing/2014/main" id="{E304E7CA-4999-144A-6975-F41DFAB63450}"/>
              </a:ext>
            </a:extLst>
          </p:cNvPr>
          <p:cNvSpPr txBox="1"/>
          <p:nvPr/>
        </p:nvSpPr>
        <p:spPr>
          <a:xfrm>
            <a:off x="9786241" y="2357"/>
            <a:ext cx="1796326" cy="369332"/>
          </a:xfrm>
          <a:prstGeom prst="rect">
            <a:avLst/>
          </a:prstGeom>
          <a:noFill/>
        </p:spPr>
        <p:txBody>
          <a:bodyPr wrap="none" rtlCol="0">
            <a:spAutoFit/>
          </a:bodyPr>
          <a:lstStyle/>
          <a:p>
            <a:r>
              <a:rPr lang="en-IN" b="1" dirty="0">
                <a:solidFill>
                  <a:srgbClr val="C00000"/>
                </a:solidFill>
                <a:latin typeface="Arial" panose="020B0604020202020204" pitchFamily="34" charset="0"/>
                <a:cs typeface="Arial" panose="020B0604020202020204" pitchFamily="34" charset="0"/>
              </a:rPr>
              <a:t>Executed View</a:t>
            </a:r>
          </a:p>
        </p:txBody>
      </p:sp>
      <p:sp>
        <p:nvSpPr>
          <p:cNvPr id="123" name="TextBox 122">
            <a:extLst>
              <a:ext uri="{FF2B5EF4-FFF2-40B4-BE49-F238E27FC236}">
                <a16:creationId xmlns:a16="http://schemas.microsoft.com/office/drawing/2014/main" id="{FA9A7160-97CE-C355-268C-398495883A93}"/>
              </a:ext>
            </a:extLst>
          </p:cNvPr>
          <p:cNvSpPr txBox="1"/>
          <p:nvPr/>
        </p:nvSpPr>
        <p:spPr>
          <a:xfrm>
            <a:off x="4420010" y="2139601"/>
            <a:ext cx="4216526" cy="2126864"/>
          </a:xfrm>
          <a:prstGeom prst="rect">
            <a:avLst/>
          </a:prstGeom>
          <a:noFill/>
          <a:ln w="19050">
            <a:solidFill>
              <a:srgbClr val="66CCFF"/>
            </a:solidFill>
            <a:prstDash val="lgDashDotDot"/>
          </a:ln>
        </p:spPr>
        <p:txBody>
          <a:bodyPr wrap="square" rtlCol="0">
            <a:spAutoFit/>
          </a:bodyPr>
          <a:lstStyle/>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theater</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opera</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cinema;</a:t>
            </a:r>
          </a:p>
        </p:txBody>
      </p:sp>
      <p:grpSp>
        <p:nvGrpSpPr>
          <p:cNvPr id="128" name="Group 127">
            <a:extLst>
              <a:ext uri="{FF2B5EF4-FFF2-40B4-BE49-F238E27FC236}">
                <a16:creationId xmlns:a16="http://schemas.microsoft.com/office/drawing/2014/main" id="{C13DBE8B-68D1-3705-CEEF-2C1281DB96F9}"/>
              </a:ext>
            </a:extLst>
          </p:cNvPr>
          <p:cNvGrpSpPr/>
          <p:nvPr/>
        </p:nvGrpSpPr>
        <p:grpSpPr>
          <a:xfrm>
            <a:off x="1020519" y="-27384"/>
            <a:ext cx="2195161" cy="338554"/>
            <a:chOff x="1020519" y="-92814"/>
            <a:chExt cx="2195161" cy="338554"/>
          </a:xfrm>
        </p:grpSpPr>
        <p:sp>
          <p:nvSpPr>
            <p:cNvPr id="125" name="TextBox 124">
              <a:extLst>
                <a:ext uri="{FF2B5EF4-FFF2-40B4-BE49-F238E27FC236}">
                  <a16:creationId xmlns:a16="http://schemas.microsoft.com/office/drawing/2014/main" id="{DA42C870-ABA8-C082-0CC0-4B19FF379B7D}"/>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26" name="TextBox 125">
              <a:extLst>
                <a:ext uri="{FF2B5EF4-FFF2-40B4-BE49-F238E27FC236}">
                  <a16:creationId xmlns:a16="http://schemas.microsoft.com/office/drawing/2014/main" id="{0FF52E3C-55FD-4D89-8930-CE19C49DBF55}"/>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27" name="TextBox 126">
              <a:extLst>
                <a:ext uri="{FF2B5EF4-FFF2-40B4-BE49-F238E27FC236}">
                  <a16:creationId xmlns:a16="http://schemas.microsoft.com/office/drawing/2014/main" id="{85EAAEB9-CDF2-A5A3-D063-F1D4E02C4788}"/>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38" name="Group 137">
            <a:extLst>
              <a:ext uri="{FF2B5EF4-FFF2-40B4-BE49-F238E27FC236}">
                <a16:creationId xmlns:a16="http://schemas.microsoft.com/office/drawing/2014/main" id="{730F9F73-0670-A232-83DA-A9D3C059A6D5}"/>
              </a:ext>
            </a:extLst>
          </p:cNvPr>
          <p:cNvGrpSpPr/>
          <p:nvPr/>
        </p:nvGrpSpPr>
        <p:grpSpPr>
          <a:xfrm>
            <a:off x="1020519" y="2204864"/>
            <a:ext cx="2195161" cy="338554"/>
            <a:chOff x="1020519" y="-92814"/>
            <a:chExt cx="2195161" cy="338554"/>
          </a:xfrm>
        </p:grpSpPr>
        <p:sp>
          <p:nvSpPr>
            <p:cNvPr id="139" name="TextBox 138">
              <a:extLst>
                <a:ext uri="{FF2B5EF4-FFF2-40B4-BE49-F238E27FC236}">
                  <a16:creationId xmlns:a16="http://schemas.microsoft.com/office/drawing/2014/main" id="{19ED8B72-76B2-0312-BD0F-89A882763684}"/>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0" name="TextBox 139">
              <a:extLst>
                <a:ext uri="{FF2B5EF4-FFF2-40B4-BE49-F238E27FC236}">
                  <a16:creationId xmlns:a16="http://schemas.microsoft.com/office/drawing/2014/main" id="{B9B51047-9323-18BA-4231-64DD71ADBAFB}"/>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1" name="TextBox 140">
              <a:extLst>
                <a:ext uri="{FF2B5EF4-FFF2-40B4-BE49-F238E27FC236}">
                  <a16:creationId xmlns:a16="http://schemas.microsoft.com/office/drawing/2014/main" id="{540802CF-37CF-3A49-C5D6-4DC71DA7B0BA}"/>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42" name="Group 141">
            <a:extLst>
              <a:ext uri="{FF2B5EF4-FFF2-40B4-BE49-F238E27FC236}">
                <a16:creationId xmlns:a16="http://schemas.microsoft.com/office/drawing/2014/main" id="{9077BBBB-4CA8-C822-3293-61DC6B43B20D}"/>
              </a:ext>
            </a:extLst>
          </p:cNvPr>
          <p:cNvGrpSpPr/>
          <p:nvPr/>
        </p:nvGrpSpPr>
        <p:grpSpPr>
          <a:xfrm>
            <a:off x="1020519" y="4437112"/>
            <a:ext cx="2195161" cy="338554"/>
            <a:chOff x="1020519" y="-92814"/>
            <a:chExt cx="2195161" cy="338554"/>
          </a:xfrm>
        </p:grpSpPr>
        <p:sp>
          <p:nvSpPr>
            <p:cNvPr id="143" name="TextBox 142">
              <a:extLst>
                <a:ext uri="{FF2B5EF4-FFF2-40B4-BE49-F238E27FC236}">
                  <a16:creationId xmlns:a16="http://schemas.microsoft.com/office/drawing/2014/main" id="{BB47B8DD-FED0-5257-1714-D2E973D633AA}"/>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4" name="TextBox 143">
              <a:extLst>
                <a:ext uri="{FF2B5EF4-FFF2-40B4-BE49-F238E27FC236}">
                  <a16:creationId xmlns:a16="http://schemas.microsoft.com/office/drawing/2014/main" id="{2F56C840-281C-A01E-F293-88148FB01442}"/>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5" name="TextBox 144">
              <a:extLst>
                <a:ext uri="{FF2B5EF4-FFF2-40B4-BE49-F238E27FC236}">
                  <a16:creationId xmlns:a16="http://schemas.microsoft.com/office/drawing/2014/main" id="{F2934556-B3C1-9425-EE85-C65AC822BDB2}"/>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cxnSp>
        <p:nvCxnSpPr>
          <p:cNvPr id="19" name="Straight Arrow Connector 18">
            <a:extLst>
              <a:ext uri="{FF2B5EF4-FFF2-40B4-BE49-F238E27FC236}">
                <a16:creationId xmlns:a16="http://schemas.microsoft.com/office/drawing/2014/main" id="{8AA16B71-3A85-6B03-F8FB-C8371C35968C}"/>
              </a:ext>
            </a:extLst>
          </p:cNvPr>
          <p:cNvCxnSpPr>
            <a:cxnSpLocks/>
          </p:cNvCxnSpPr>
          <p:nvPr/>
        </p:nvCxnSpPr>
        <p:spPr>
          <a:xfrm>
            <a:off x="2980297" y="1167677"/>
            <a:ext cx="1307771" cy="196254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949D973-13B0-A25B-B8D3-EB951C93505E}"/>
              </a:ext>
            </a:extLst>
          </p:cNvPr>
          <p:cNvCxnSpPr>
            <a:cxnSpLocks/>
          </p:cNvCxnSpPr>
          <p:nvPr/>
        </p:nvCxnSpPr>
        <p:spPr>
          <a:xfrm flipV="1">
            <a:off x="2980297" y="3501901"/>
            <a:ext cx="1286227" cy="172944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671C0B4-197F-BD40-FBD1-7F72D84BD07C}"/>
              </a:ext>
            </a:extLst>
          </p:cNvPr>
          <p:cNvCxnSpPr>
            <a:cxnSpLocks/>
          </p:cNvCxnSpPr>
          <p:nvPr/>
        </p:nvCxnSpPr>
        <p:spPr>
          <a:xfrm>
            <a:off x="3021892" y="3318444"/>
            <a:ext cx="1341847"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0C06D236-1962-9F50-EE3A-55272A0C4913}"/>
              </a:ext>
            </a:extLst>
          </p:cNvPr>
          <p:cNvGrpSpPr/>
          <p:nvPr/>
        </p:nvGrpSpPr>
        <p:grpSpPr>
          <a:xfrm>
            <a:off x="9784595" y="767780"/>
            <a:ext cx="1920334" cy="5562071"/>
            <a:chOff x="431250" y="292388"/>
            <a:chExt cx="1344269" cy="5289669"/>
          </a:xfrm>
        </p:grpSpPr>
        <p:sp>
          <p:nvSpPr>
            <p:cNvPr id="41" name="Rectangle 40">
              <a:extLst>
                <a:ext uri="{FF2B5EF4-FFF2-40B4-BE49-F238E27FC236}">
                  <a16:creationId xmlns:a16="http://schemas.microsoft.com/office/drawing/2014/main" id="{1227F637-1AD5-3046-BCE8-347B540F7E2B}"/>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2" name="Rectangle 41">
              <a:extLst>
                <a:ext uri="{FF2B5EF4-FFF2-40B4-BE49-F238E27FC236}">
                  <a16:creationId xmlns:a16="http://schemas.microsoft.com/office/drawing/2014/main" id="{89B3E4FD-1795-BC57-2623-B23A67FF2168}"/>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5" name="Rectangle 54">
              <a:extLst>
                <a:ext uri="{FF2B5EF4-FFF2-40B4-BE49-F238E27FC236}">
                  <a16:creationId xmlns:a16="http://schemas.microsoft.com/office/drawing/2014/main" id="{2314BE6B-ACF2-F316-5C03-8F1F3F60FC00}"/>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6" name="Rectangle 55">
              <a:extLst>
                <a:ext uri="{FF2B5EF4-FFF2-40B4-BE49-F238E27FC236}">
                  <a16:creationId xmlns:a16="http://schemas.microsoft.com/office/drawing/2014/main" id="{7AF08F6A-32C7-1244-4E30-0306E1C81A34}"/>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7" name="Rectangle 56">
              <a:extLst>
                <a:ext uri="{FF2B5EF4-FFF2-40B4-BE49-F238E27FC236}">
                  <a16:creationId xmlns:a16="http://schemas.microsoft.com/office/drawing/2014/main" id="{8E41D2C6-3A71-2DC8-A3EB-F7F23A0C1AC2}"/>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8" name="Rectangle 57">
              <a:extLst>
                <a:ext uri="{FF2B5EF4-FFF2-40B4-BE49-F238E27FC236}">
                  <a16:creationId xmlns:a16="http://schemas.microsoft.com/office/drawing/2014/main" id="{6CA25D3E-50EF-5CD7-88C2-C2854E5213EC}"/>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9" name="Rectangle 58">
              <a:extLst>
                <a:ext uri="{FF2B5EF4-FFF2-40B4-BE49-F238E27FC236}">
                  <a16:creationId xmlns:a16="http://schemas.microsoft.com/office/drawing/2014/main" id="{1290D3D8-7D59-56F8-ACE8-599668C70754}"/>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0" name="Rectangle 59">
              <a:extLst>
                <a:ext uri="{FF2B5EF4-FFF2-40B4-BE49-F238E27FC236}">
                  <a16:creationId xmlns:a16="http://schemas.microsoft.com/office/drawing/2014/main" id="{0DD1B8F2-3646-4DC9-2BBD-BF5CAB1DDB36}"/>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1" name="Rectangle 60">
              <a:extLst>
                <a:ext uri="{FF2B5EF4-FFF2-40B4-BE49-F238E27FC236}">
                  <a16:creationId xmlns:a16="http://schemas.microsoft.com/office/drawing/2014/main" id="{AD95D642-8C69-5E96-C508-1E4F79DF7CC4}"/>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2" name="Rectangle 61">
              <a:extLst>
                <a:ext uri="{FF2B5EF4-FFF2-40B4-BE49-F238E27FC236}">
                  <a16:creationId xmlns:a16="http://schemas.microsoft.com/office/drawing/2014/main" id="{89658E4E-C540-C4C8-604B-5E5245C89D7D}"/>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3" name="Rectangle 62">
              <a:extLst>
                <a:ext uri="{FF2B5EF4-FFF2-40B4-BE49-F238E27FC236}">
                  <a16:creationId xmlns:a16="http://schemas.microsoft.com/office/drawing/2014/main" id="{4C141F25-7FFE-0912-0BD5-D535BAE9FF97}"/>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4" name="Rectangle 63">
              <a:extLst>
                <a:ext uri="{FF2B5EF4-FFF2-40B4-BE49-F238E27FC236}">
                  <a16:creationId xmlns:a16="http://schemas.microsoft.com/office/drawing/2014/main" id="{B9AD0F6C-D351-1D2D-511C-79C3AB1F7F54}"/>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5" name="Rectangle 64">
              <a:extLst>
                <a:ext uri="{FF2B5EF4-FFF2-40B4-BE49-F238E27FC236}">
                  <a16:creationId xmlns:a16="http://schemas.microsoft.com/office/drawing/2014/main" id="{3185A56A-D8AF-25B9-7F60-562F163A6AF1}"/>
                </a:ext>
              </a:extLst>
            </p:cNvPr>
            <p:cNvSpPr/>
            <p:nvPr/>
          </p:nvSpPr>
          <p:spPr>
            <a:xfrm>
              <a:off x="431250" y="215402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6" name="Rectangle 65">
              <a:extLst>
                <a:ext uri="{FF2B5EF4-FFF2-40B4-BE49-F238E27FC236}">
                  <a16:creationId xmlns:a16="http://schemas.microsoft.com/office/drawing/2014/main" id="{3D6A320D-948D-E1F1-077A-29BF2E9D3A40}"/>
                </a:ext>
              </a:extLst>
            </p:cNvPr>
            <p:cNvSpPr/>
            <p:nvPr/>
          </p:nvSpPr>
          <p:spPr>
            <a:xfrm>
              <a:off x="431250" y="258056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0" name="Rectangle 79">
              <a:extLst>
                <a:ext uri="{FF2B5EF4-FFF2-40B4-BE49-F238E27FC236}">
                  <a16:creationId xmlns:a16="http://schemas.microsoft.com/office/drawing/2014/main" id="{0B507073-D5A3-B790-617D-FD00C139491D}"/>
                </a:ext>
              </a:extLst>
            </p:cNvPr>
            <p:cNvSpPr/>
            <p:nvPr/>
          </p:nvSpPr>
          <p:spPr>
            <a:xfrm>
              <a:off x="431250" y="3007106"/>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3" name="Rectangle 92">
              <a:extLst>
                <a:ext uri="{FF2B5EF4-FFF2-40B4-BE49-F238E27FC236}">
                  <a16:creationId xmlns:a16="http://schemas.microsoft.com/office/drawing/2014/main" id="{23C6F7F7-B4A2-DE6E-00D7-A77FD8A4120C}"/>
                </a:ext>
              </a:extLst>
            </p:cNvPr>
            <p:cNvSpPr/>
            <p:nvPr/>
          </p:nvSpPr>
          <p:spPr>
            <a:xfrm>
              <a:off x="431250" y="3439159"/>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4" name="Rectangle 93">
              <a:extLst>
                <a:ext uri="{FF2B5EF4-FFF2-40B4-BE49-F238E27FC236}">
                  <a16:creationId xmlns:a16="http://schemas.microsoft.com/office/drawing/2014/main" id="{6040EA8B-E1A7-CE4B-0C95-FDD710EFF598}"/>
                </a:ext>
              </a:extLst>
            </p:cNvPr>
            <p:cNvSpPr/>
            <p:nvPr/>
          </p:nvSpPr>
          <p:spPr>
            <a:xfrm>
              <a:off x="911423" y="215402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5" name="Rectangle 94">
              <a:extLst>
                <a:ext uri="{FF2B5EF4-FFF2-40B4-BE49-F238E27FC236}">
                  <a16:creationId xmlns:a16="http://schemas.microsoft.com/office/drawing/2014/main" id="{698A042A-A94B-11F3-0855-E211B490E33C}"/>
                </a:ext>
              </a:extLst>
            </p:cNvPr>
            <p:cNvSpPr/>
            <p:nvPr/>
          </p:nvSpPr>
          <p:spPr>
            <a:xfrm>
              <a:off x="911423" y="258056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6" name="Rectangle 95">
              <a:extLst>
                <a:ext uri="{FF2B5EF4-FFF2-40B4-BE49-F238E27FC236}">
                  <a16:creationId xmlns:a16="http://schemas.microsoft.com/office/drawing/2014/main" id="{35C84016-73CA-3887-D752-6D08C2112068}"/>
                </a:ext>
              </a:extLst>
            </p:cNvPr>
            <p:cNvSpPr/>
            <p:nvPr/>
          </p:nvSpPr>
          <p:spPr>
            <a:xfrm>
              <a:off x="911423" y="3007106"/>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7" name="Rectangle 96">
              <a:extLst>
                <a:ext uri="{FF2B5EF4-FFF2-40B4-BE49-F238E27FC236}">
                  <a16:creationId xmlns:a16="http://schemas.microsoft.com/office/drawing/2014/main" id="{13177A3B-F48E-4000-77B8-3B4C260F8858}"/>
                </a:ext>
              </a:extLst>
            </p:cNvPr>
            <p:cNvSpPr/>
            <p:nvPr/>
          </p:nvSpPr>
          <p:spPr>
            <a:xfrm>
              <a:off x="911423" y="3439159"/>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8" name="Rectangle 97">
              <a:extLst>
                <a:ext uri="{FF2B5EF4-FFF2-40B4-BE49-F238E27FC236}">
                  <a16:creationId xmlns:a16="http://schemas.microsoft.com/office/drawing/2014/main" id="{E83FEDA0-E05B-C7E6-1000-477CD4CA6EFB}"/>
                </a:ext>
              </a:extLst>
            </p:cNvPr>
            <p:cNvSpPr/>
            <p:nvPr/>
          </p:nvSpPr>
          <p:spPr>
            <a:xfrm>
              <a:off x="1391596" y="215402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9" name="Rectangle 98">
              <a:extLst>
                <a:ext uri="{FF2B5EF4-FFF2-40B4-BE49-F238E27FC236}">
                  <a16:creationId xmlns:a16="http://schemas.microsoft.com/office/drawing/2014/main" id="{DD45F6C3-7662-8DB2-0879-36D7E78C3D73}"/>
                </a:ext>
              </a:extLst>
            </p:cNvPr>
            <p:cNvSpPr/>
            <p:nvPr/>
          </p:nvSpPr>
          <p:spPr>
            <a:xfrm>
              <a:off x="1391596" y="258056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0" name="Rectangle 99">
              <a:extLst>
                <a:ext uri="{FF2B5EF4-FFF2-40B4-BE49-F238E27FC236}">
                  <a16:creationId xmlns:a16="http://schemas.microsoft.com/office/drawing/2014/main" id="{859D856F-3BF3-A96C-7EED-DE9F7393BF84}"/>
                </a:ext>
              </a:extLst>
            </p:cNvPr>
            <p:cNvSpPr/>
            <p:nvPr/>
          </p:nvSpPr>
          <p:spPr>
            <a:xfrm>
              <a:off x="1391596" y="3007106"/>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1" name="Rectangle 100">
              <a:extLst>
                <a:ext uri="{FF2B5EF4-FFF2-40B4-BE49-F238E27FC236}">
                  <a16:creationId xmlns:a16="http://schemas.microsoft.com/office/drawing/2014/main" id="{FCF93CF7-68BB-256B-0E94-ED2890D91C67}"/>
                </a:ext>
              </a:extLst>
            </p:cNvPr>
            <p:cNvSpPr/>
            <p:nvPr/>
          </p:nvSpPr>
          <p:spPr>
            <a:xfrm>
              <a:off x="1391596" y="3439159"/>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2" name="Rectangle 101">
              <a:extLst>
                <a:ext uri="{FF2B5EF4-FFF2-40B4-BE49-F238E27FC236}">
                  <a16:creationId xmlns:a16="http://schemas.microsoft.com/office/drawing/2014/main" id="{8231EF60-5E8A-C6D6-2B4A-C8EDBF82268F}"/>
                </a:ext>
              </a:extLst>
            </p:cNvPr>
            <p:cNvSpPr/>
            <p:nvPr/>
          </p:nvSpPr>
          <p:spPr>
            <a:xfrm>
              <a:off x="431250" y="385787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3" name="Rectangle 102">
              <a:extLst>
                <a:ext uri="{FF2B5EF4-FFF2-40B4-BE49-F238E27FC236}">
                  <a16:creationId xmlns:a16="http://schemas.microsoft.com/office/drawing/2014/main" id="{2B00A87F-92A1-C141-9535-EB77EB654899}"/>
                </a:ext>
              </a:extLst>
            </p:cNvPr>
            <p:cNvSpPr/>
            <p:nvPr/>
          </p:nvSpPr>
          <p:spPr>
            <a:xfrm>
              <a:off x="431250" y="430613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4" name="Rectangle 103">
              <a:extLst>
                <a:ext uri="{FF2B5EF4-FFF2-40B4-BE49-F238E27FC236}">
                  <a16:creationId xmlns:a16="http://schemas.microsoft.com/office/drawing/2014/main" id="{12F0D9E5-9CE0-BDCD-2ADB-831EEB3F21D8}"/>
                </a:ext>
              </a:extLst>
            </p:cNvPr>
            <p:cNvSpPr/>
            <p:nvPr/>
          </p:nvSpPr>
          <p:spPr>
            <a:xfrm>
              <a:off x="431250" y="475393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5" name="Rectangle 104">
              <a:extLst>
                <a:ext uri="{FF2B5EF4-FFF2-40B4-BE49-F238E27FC236}">
                  <a16:creationId xmlns:a16="http://schemas.microsoft.com/office/drawing/2014/main" id="{142EE5B6-33AF-F63E-B85C-11CBB59BFA62}"/>
                </a:ext>
              </a:extLst>
            </p:cNvPr>
            <p:cNvSpPr/>
            <p:nvPr/>
          </p:nvSpPr>
          <p:spPr>
            <a:xfrm>
              <a:off x="431250" y="5201745"/>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6" name="Rectangle 105">
              <a:extLst>
                <a:ext uri="{FF2B5EF4-FFF2-40B4-BE49-F238E27FC236}">
                  <a16:creationId xmlns:a16="http://schemas.microsoft.com/office/drawing/2014/main" id="{E0D3D122-24CF-9933-FBB8-BA89F683EFA4}"/>
                </a:ext>
              </a:extLst>
            </p:cNvPr>
            <p:cNvSpPr/>
            <p:nvPr/>
          </p:nvSpPr>
          <p:spPr>
            <a:xfrm>
              <a:off x="911423" y="386578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7" name="Rectangle 106">
              <a:extLst>
                <a:ext uri="{FF2B5EF4-FFF2-40B4-BE49-F238E27FC236}">
                  <a16:creationId xmlns:a16="http://schemas.microsoft.com/office/drawing/2014/main" id="{CE626A7B-7F89-A3DB-9639-304DD9D87E64}"/>
                </a:ext>
              </a:extLst>
            </p:cNvPr>
            <p:cNvSpPr/>
            <p:nvPr/>
          </p:nvSpPr>
          <p:spPr>
            <a:xfrm>
              <a:off x="911423" y="430613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8" name="Rectangle 107">
              <a:extLst>
                <a:ext uri="{FF2B5EF4-FFF2-40B4-BE49-F238E27FC236}">
                  <a16:creationId xmlns:a16="http://schemas.microsoft.com/office/drawing/2014/main" id="{42B685C7-496F-C1BC-BA26-315F5D62FA8B}"/>
                </a:ext>
              </a:extLst>
            </p:cNvPr>
            <p:cNvSpPr/>
            <p:nvPr/>
          </p:nvSpPr>
          <p:spPr>
            <a:xfrm>
              <a:off x="911423" y="4753939"/>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9" name="Rectangle 108">
              <a:extLst>
                <a:ext uri="{FF2B5EF4-FFF2-40B4-BE49-F238E27FC236}">
                  <a16:creationId xmlns:a16="http://schemas.microsoft.com/office/drawing/2014/main" id="{C6CB219E-C6DC-1DA1-4510-5CD76CC39FDB}"/>
                </a:ext>
              </a:extLst>
            </p:cNvPr>
            <p:cNvSpPr/>
            <p:nvPr/>
          </p:nvSpPr>
          <p:spPr>
            <a:xfrm>
              <a:off x="911423" y="5201745"/>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0" name="Rectangle 109">
              <a:extLst>
                <a:ext uri="{FF2B5EF4-FFF2-40B4-BE49-F238E27FC236}">
                  <a16:creationId xmlns:a16="http://schemas.microsoft.com/office/drawing/2014/main" id="{A7EE4647-2B81-A268-50A8-025923CE23CC}"/>
                </a:ext>
              </a:extLst>
            </p:cNvPr>
            <p:cNvSpPr/>
            <p:nvPr/>
          </p:nvSpPr>
          <p:spPr>
            <a:xfrm>
              <a:off x="1391596" y="386578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1" name="Rectangle 110">
              <a:extLst>
                <a:ext uri="{FF2B5EF4-FFF2-40B4-BE49-F238E27FC236}">
                  <a16:creationId xmlns:a16="http://schemas.microsoft.com/office/drawing/2014/main" id="{D257AC08-4EC9-D632-ADC0-5A744FBA6C15}"/>
                </a:ext>
              </a:extLst>
            </p:cNvPr>
            <p:cNvSpPr/>
            <p:nvPr/>
          </p:nvSpPr>
          <p:spPr>
            <a:xfrm>
              <a:off x="1391596" y="430613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2" name="Rectangle 111">
              <a:extLst>
                <a:ext uri="{FF2B5EF4-FFF2-40B4-BE49-F238E27FC236}">
                  <a16:creationId xmlns:a16="http://schemas.microsoft.com/office/drawing/2014/main" id="{E9F5A99F-F850-BD6A-9594-0290F42FD72B}"/>
                </a:ext>
              </a:extLst>
            </p:cNvPr>
            <p:cNvSpPr/>
            <p:nvPr/>
          </p:nvSpPr>
          <p:spPr>
            <a:xfrm>
              <a:off x="1391596" y="4753939"/>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3" name="Rectangle 112">
              <a:extLst>
                <a:ext uri="{FF2B5EF4-FFF2-40B4-BE49-F238E27FC236}">
                  <a16:creationId xmlns:a16="http://schemas.microsoft.com/office/drawing/2014/main" id="{228ACA22-A4C2-4B34-765F-6B0AAEA6F94B}"/>
                </a:ext>
              </a:extLst>
            </p:cNvPr>
            <p:cNvSpPr/>
            <p:nvPr/>
          </p:nvSpPr>
          <p:spPr>
            <a:xfrm>
              <a:off x="1391596" y="5201745"/>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grpSp>
        <p:nvGrpSpPr>
          <p:cNvPr id="114" name="Group 113">
            <a:extLst>
              <a:ext uri="{FF2B5EF4-FFF2-40B4-BE49-F238E27FC236}">
                <a16:creationId xmlns:a16="http://schemas.microsoft.com/office/drawing/2014/main" id="{201A35ED-288D-EEFC-091D-32C66CB100C6}"/>
              </a:ext>
            </a:extLst>
          </p:cNvPr>
          <p:cNvGrpSpPr/>
          <p:nvPr/>
        </p:nvGrpSpPr>
        <p:grpSpPr>
          <a:xfrm>
            <a:off x="9733487" y="362280"/>
            <a:ext cx="2267169" cy="338554"/>
            <a:chOff x="1106826" y="-92814"/>
            <a:chExt cx="2267169" cy="338554"/>
          </a:xfrm>
        </p:grpSpPr>
        <p:sp>
          <p:nvSpPr>
            <p:cNvPr id="115" name="TextBox 114">
              <a:extLst>
                <a:ext uri="{FF2B5EF4-FFF2-40B4-BE49-F238E27FC236}">
                  <a16:creationId xmlns:a16="http://schemas.microsoft.com/office/drawing/2014/main" id="{5278F3C1-B552-5CB7-DBA3-7D31B76CAB65}"/>
                </a:ext>
              </a:extLst>
            </p:cNvPr>
            <p:cNvSpPr txBox="1"/>
            <p:nvPr/>
          </p:nvSpPr>
          <p:spPr>
            <a:xfrm>
              <a:off x="1765344" y="-92814"/>
              <a:ext cx="744555" cy="338554"/>
            </a:xfrm>
            <a:prstGeom prst="rect">
              <a:avLst/>
            </a:prstGeom>
            <a:noFill/>
          </p:spPr>
          <p:txBody>
            <a:bodyPr wrap="square">
              <a:spAutoFit/>
            </a:bodyPr>
            <a:lstStyle/>
            <a:p>
              <a:r>
                <a:rPr lang="en-IN" sz="1600" dirty="0"/>
                <a:t>Name</a:t>
              </a:r>
            </a:p>
          </p:txBody>
        </p:sp>
        <p:sp>
          <p:nvSpPr>
            <p:cNvPr id="116" name="TextBox 115">
              <a:extLst>
                <a:ext uri="{FF2B5EF4-FFF2-40B4-BE49-F238E27FC236}">
                  <a16:creationId xmlns:a16="http://schemas.microsoft.com/office/drawing/2014/main" id="{6097E469-D2C4-F74B-41AD-820D8D3A69FA}"/>
                </a:ext>
              </a:extLst>
            </p:cNvPr>
            <p:cNvSpPr txBox="1"/>
            <p:nvPr/>
          </p:nvSpPr>
          <p:spPr>
            <a:xfrm>
              <a:off x="2469682" y="-92814"/>
              <a:ext cx="904313" cy="338554"/>
            </a:xfrm>
            <a:prstGeom prst="rect">
              <a:avLst/>
            </a:prstGeom>
            <a:noFill/>
          </p:spPr>
          <p:txBody>
            <a:bodyPr wrap="square">
              <a:spAutoFit/>
            </a:bodyPr>
            <a:lstStyle/>
            <a:p>
              <a:r>
                <a:rPr lang="en-IN" sz="1600" dirty="0"/>
                <a:t>Address</a:t>
              </a:r>
            </a:p>
          </p:txBody>
        </p:sp>
        <p:sp>
          <p:nvSpPr>
            <p:cNvPr id="124" name="TextBox 123">
              <a:extLst>
                <a:ext uri="{FF2B5EF4-FFF2-40B4-BE49-F238E27FC236}">
                  <a16:creationId xmlns:a16="http://schemas.microsoft.com/office/drawing/2014/main" id="{7F2EC79D-A89B-D5E4-E6D2-727FBFE69BBA}"/>
                </a:ext>
              </a:extLst>
            </p:cNvPr>
            <p:cNvSpPr txBox="1"/>
            <p:nvPr/>
          </p:nvSpPr>
          <p:spPr>
            <a:xfrm>
              <a:off x="1106826" y="-92814"/>
              <a:ext cx="394961" cy="338554"/>
            </a:xfrm>
            <a:prstGeom prst="rect">
              <a:avLst/>
            </a:prstGeom>
            <a:noFill/>
          </p:spPr>
          <p:txBody>
            <a:bodyPr wrap="square">
              <a:spAutoFit/>
            </a:bodyPr>
            <a:lstStyle/>
            <a:p>
              <a:r>
                <a:rPr lang="en-IN" sz="1600" dirty="0"/>
                <a:t>ID</a:t>
              </a:r>
            </a:p>
          </p:txBody>
        </p:sp>
      </p:grpSp>
      <p:cxnSp>
        <p:nvCxnSpPr>
          <p:cNvPr id="129" name="Straight Arrow Connector 128">
            <a:extLst>
              <a:ext uri="{FF2B5EF4-FFF2-40B4-BE49-F238E27FC236}">
                <a16:creationId xmlns:a16="http://schemas.microsoft.com/office/drawing/2014/main" id="{F3438F6F-26C7-A48E-8171-F183D7DEFA20}"/>
              </a:ext>
            </a:extLst>
          </p:cNvPr>
          <p:cNvCxnSpPr>
            <a:cxnSpLocks/>
          </p:cNvCxnSpPr>
          <p:nvPr/>
        </p:nvCxnSpPr>
        <p:spPr>
          <a:xfrm>
            <a:off x="8760296" y="3318444"/>
            <a:ext cx="952291"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6640798"/>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901131"/>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116632"/>
            <a:ext cx="11089232" cy="2739211"/>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a:t>
            </a:r>
            <a:r>
              <a:rPr lang="en-US" b="1" dirty="0">
                <a:solidFill>
                  <a:schemeClr val="tx1">
                    <a:lumMod val="85000"/>
                    <a:lumOff val="15000"/>
                  </a:schemeClr>
                </a:solidFill>
                <a:latin typeface="Arial" panose="020B0604020202020204" pitchFamily="34" charset="0"/>
                <a:cs typeface="Arial" panose="020B0604020202020204" pitchFamily="34" charset="0"/>
              </a:rPr>
              <a:t>virtual/derived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View names may appear in a query in any place where a relation name may appear.</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have max 64 char (view name).</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89240"/>
            <a:ext cx="11366619" cy="1169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4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(structure) is not permanently stored as part of the database.</a:t>
            </a:r>
          </a:p>
        </p:txBody>
      </p:sp>
      <p:grpSp>
        <p:nvGrpSpPr>
          <p:cNvPr id="6" name="Group 5">
            <a:extLst>
              <a:ext uri="{FF2B5EF4-FFF2-40B4-BE49-F238E27FC236}">
                <a16:creationId xmlns:a16="http://schemas.microsoft.com/office/drawing/2014/main" id="{D3F998DA-60EB-1A83-C5EC-E98F346581C8}"/>
              </a:ext>
            </a:extLst>
          </p:cNvPr>
          <p:cNvGrpSpPr/>
          <p:nvPr/>
        </p:nvGrpSpPr>
        <p:grpSpPr>
          <a:xfrm>
            <a:off x="7752184" y="5096043"/>
            <a:ext cx="4322421" cy="1573317"/>
            <a:chOff x="7680176" y="5085184"/>
            <a:chExt cx="4322421" cy="1573317"/>
          </a:xfrm>
        </p:grpSpPr>
        <p:cxnSp>
          <p:nvCxnSpPr>
            <p:cNvPr id="11" name="Connector: Elbow 10">
              <a:extLst>
                <a:ext uri="{FF2B5EF4-FFF2-40B4-BE49-F238E27FC236}">
                  <a16:creationId xmlns:a16="http://schemas.microsoft.com/office/drawing/2014/main" id="{C4311182-C3C6-53AB-438D-951630CC6B00}"/>
                </a:ext>
              </a:extLst>
            </p:cNvPr>
            <p:cNvCxnSpPr>
              <a:cxnSpLocks/>
            </p:cNvCxnSpPr>
            <p:nvPr/>
          </p:nvCxnSpPr>
          <p:spPr>
            <a:xfrm flipV="1">
              <a:off x="8667506" y="6226453"/>
              <a:ext cx="504056" cy="432048"/>
            </a:xfrm>
            <a:prstGeom prst="bentConnector3">
              <a:avLst>
                <a:gd name="adj1" fmla="val 101537"/>
              </a:avLst>
            </a:prstGeom>
            <a:ln w="38100">
              <a:solidFill>
                <a:srgbClr val="F63122"/>
              </a:solidFill>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23A5E50-DD91-1D11-D125-7377EC080594}"/>
                </a:ext>
              </a:extLst>
            </p:cNvPr>
            <p:cNvGrpSpPr/>
            <p:nvPr/>
          </p:nvGrpSpPr>
          <p:grpSpPr>
            <a:xfrm>
              <a:off x="7680176" y="5085184"/>
              <a:ext cx="4322421" cy="1447149"/>
              <a:chOff x="7680176" y="5190193"/>
              <a:chExt cx="4322421" cy="1447149"/>
            </a:xfrm>
          </p:grpSpPr>
          <p:sp>
            <p:nvSpPr>
              <p:cNvPr id="3" name="TextBox 2">
                <a:extLst>
                  <a:ext uri="{FF2B5EF4-FFF2-40B4-BE49-F238E27FC236}">
                    <a16:creationId xmlns:a16="http://schemas.microsoft.com/office/drawing/2014/main" id="{3CF779B6-65C4-697F-25A3-0CB7A198E6A3}"/>
                  </a:ext>
                </a:extLst>
              </p:cNvPr>
              <p:cNvSpPr txBox="1"/>
              <p:nvPr/>
            </p:nvSpPr>
            <p:spPr>
              <a:xfrm>
                <a:off x="7680176" y="5190193"/>
                <a:ext cx="4322421"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dept;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v1;</a:t>
                </a:r>
              </a:p>
            </p:txBody>
          </p:sp>
          <p:sp>
            <p:nvSpPr>
              <p:cNvPr id="18" name="TextBox 17">
                <a:extLst>
                  <a:ext uri="{FF2B5EF4-FFF2-40B4-BE49-F238E27FC236}">
                    <a16:creationId xmlns:a16="http://schemas.microsoft.com/office/drawing/2014/main" id="{28BA1400-C3F4-6C07-C21D-69756F6CF9FD}"/>
                  </a:ext>
                </a:extLst>
              </p:cNvPr>
              <p:cNvSpPr txBox="1"/>
              <p:nvPr/>
            </p:nvSpPr>
            <p:spPr>
              <a:xfrm>
                <a:off x="8688288" y="6237232"/>
                <a:ext cx="1379776" cy="400110"/>
              </a:xfrm>
              <a:prstGeom prst="rect">
                <a:avLst/>
              </a:prstGeom>
              <a:noFill/>
            </p:spPr>
            <p:txBody>
              <a:bodyPr wrap="square">
                <a:spAutoFit/>
              </a:bodyPr>
              <a:lstStyle/>
              <a:p>
                <a:r>
                  <a:rPr lang="en-IN" sz="2000" dirty="0">
                    <a:solidFill>
                      <a:srgbClr val="00B050"/>
                    </a:solidFill>
                    <a:latin typeface="Liberation Mono"/>
                    <a:cs typeface="Arial" panose="020B0604020202020204" pitchFamily="34" charset="0"/>
                  </a:rPr>
                  <a:t>Try   this</a:t>
                </a:r>
                <a:endParaRPr lang="en-IN" sz="2000" dirty="0">
                  <a:solidFill>
                    <a:srgbClr val="00B050"/>
                  </a:solidFill>
                </a:endParaRPr>
              </a:p>
            </p:txBody>
          </p:sp>
        </p:grpSp>
      </p:grpSp>
    </p:spTree>
    <p:extLst>
      <p:ext uri="{BB962C8B-B14F-4D97-AF65-F5344CB8AC3E}">
        <p14:creationId xmlns:p14="http://schemas.microsoft.com/office/powerpoint/2010/main" val="3685254420"/>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3352" y="732760"/>
            <a:ext cx="11665296" cy="4924425"/>
          </a:xfrm>
          <a:prstGeom prst="rect">
            <a:avLst/>
          </a:prstGeom>
          <a:noFill/>
        </p:spPr>
        <p:txBody>
          <a:bodyPr wrap="square">
            <a:spAutoFit/>
          </a:bodyPr>
          <a:lstStyle/>
          <a:p>
            <a:pPr algn="l" fontAlgn="base"/>
            <a:r>
              <a:rPr lang="en-US" sz="2200" dirty="0">
                <a:solidFill>
                  <a:schemeClr val="accent2">
                    <a:lumMod val="50000"/>
                  </a:schemeClr>
                </a:solidFill>
                <a:latin typeface="Arial" panose="020B0604020202020204" pitchFamily="34" charset="0"/>
                <a:cs typeface="Arial" panose="020B0604020202020204" pitchFamily="34" charset="0"/>
              </a:rPr>
              <a:t>Uses of a View: A good database should contain views due to the following reasons:</a:t>
            </a:r>
          </a:p>
          <a:p>
            <a:pPr algn="l" fontAlgn="base"/>
            <a:endParaRPr lang="en-US" sz="2200"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Restricting data access –</a:t>
            </a:r>
            <a:r>
              <a:rPr lang="en-US" b="0" i="0" dirty="0">
                <a:solidFill>
                  <a:srgbClr val="273239"/>
                </a:solidFill>
                <a:effectLst/>
                <a:latin typeface="Arial" panose="020B0604020202020204" pitchFamily="34" charset="0"/>
                <a:cs typeface="Arial" panose="020B0604020202020204" pitchFamily="34" charset="0"/>
              </a:rPr>
              <a:t> Views provide an additional level of table security by restricting access to a predetermined set of rows and columns of a table.</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Hiding data complexity –</a:t>
            </a:r>
            <a:r>
              <a:rPr lang="en-US" b="0" i="0" dirty="0">
                <a:solidFill>
                  <a:srgbClr val="273239"/>
                </a:solidFill>
                <a:effectLst/>
                <a:latin typeface="Arial" panose="020B0604020202020204" pitchFamily="34" charset="0"/>
                <a:cs typeface="Arial" panose="020B0604020202020204" pitchFamily="34" charset="0"/>
              </a:rPr>
              <a:t> A view can hide the complexity that exists in multiple tables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Simplify commands for the user –</a:t>
            </a:r>
            <a:r>
              <a:rPr lang="en-US" b="0" i="0" dirty="0">
                <a:solidFill>
                  <a:srgbClr val="273239"/>
                </a:solidFill>
                <a:effectLst/>
                <a:latin typeface="Arial" panose="020B0604020202020204" pitchFamily="34" charset="0"/>
                <a:cs typeface="Arial" panose="020B0604020202020204" pitchFamily="34" charset="0"/>
              </a:rPr>
              <a:t> Views allow the user to select information from multiple tables without requiring the users to actually know how to perform a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Store complex queries –</a:t>
            </a:r>
            <a:r>
              <a:rPr lang="en-US" b="0" i="0" dirty="0">
                <a:solidFill>
                  <a:srgbClr val="273239"/>
                </a:solidFill>
                <a:effectLst/>
                <a:latin typeface="Arial" panose="020B0604020202020204" pitchFamily="34" charset="0"/>
                <a:cs typeface="Arial" panose="020B0604020202020204" pitchFamily="34" charset="0"/>
              </a:rPr>
              <a:t> Views can be used to store complex queries.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Rename Columns –</a:t>
            </a:r>
            <a:r>
              <a:rPr lang="en-US" b="0" i="0" dirty="0">
                <a:solidFill>
                  <a:srgbClr val="273239"/>
                </a:solidFill>
                <a:effectLst/>
                <a:latin typeface="Arial" panose="020B0604020202020204" pitchFamily="34" charset="0"/>
                <a:cs typeface="Arial" panose="020B0604020202020204" pitchFamily="34" charset="0"/>
              </a:rPr>
              <a:t> Views can also be used to rename the columns without affecting the base tables provided the number of columns in view must match the number of columns specified in select statement. Thus, renaming helps to hide the names of the columns of the base tables.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Multiple view facility –</a:t>
            </a:r>
            <a:r>
              <a:rPr lang="en-US" b="0" i="0" dirty="0">
                <a:solidFill>
                  <a:srgbClr val="273239"/>
                </a:solidFill>
                <a:effectLst/>
                <a:latin typeface="Arial" panose="020B0604020202020204" pitchFamily="34" charset="0"/>
                <a:cs typeface="Arial" panose="020B0604020202020204" pitchFamily="34" charset="0"/>
              </a:rPr>
              <a:t> Different views can be created on the same table for different users.</a:t>
            </a:r>
          </a:p>
        </p:txBody>
      </p:sp>
    </p:spTree>
    <p:extLst>
      <p:ext uri="{BB962C8B-B14F-4D97-AF65-F5344CB8AC3E}">
        <p14:creationId xmlns:p14="http://schemas.microsoft.com/office/powerpoint/2010/main" val="4016401194"/>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30887"/>
          </a:xfrm>
          <a:prstGeom prst="rect">
            <a:avLst/>
          </a:prstGeom>
        </p:spPr>
        <p:txBody>
          <a:bodyPr wrap="square">
            <a:spAutoFit/>
          </a:bodyPr>
          <a:lstStyle/>
          <a:p>
            <a:r>
              <a:rPr lang="en-IN" sz="22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OR REPLACE </a:t>
            </a:r>
            <a:r>
              <a:rPr lang="en-IN" sz="2000" dirty="0">
                <a:latin typeface="Liberation Mono"/>
              </a:rPr>
              <a:t>]</a:t>
            </a:r>
            <a:r>
              <a:rPr lang="en-IN" sz="2000" dirty="0">
                <a:solidFill>
                  <a:srgbClr val="0077AA"/>
                </a:solidFill>
                <a:latin typeface="Liberation Mono"/>
              </a:rPr>
              <a:t>  VIEW view_name </a:t>
            </a:r>
            <a:r>
              <a:rPr lang="en-IN" sz="2000" dirty="0">
                <a:latin typeface="Liberation Mono"/>
              </a:rPr>
              <a:t>[ (</a:t>
            </a:r>
            <a:r>
              <a:rPr lang="en-IN" sz="2000" dirty="0">
                <a:solidFill>
                  <a:srgbClr val="0077AA"/>
                </a:solidFill>
                <a:latin typeface="Liberation Mono"/>
              </a:rPr>
              <a:t>column_list</a:t>
            </a:r>
            <a:r>
              <a:rPr lang="en-IN" sz="2000" dirty="0">
                <a:latin typeface="Liberation Mono"/>
              </a:rPr>
              <a:t>) ]</a:t>
            </a:r>
          </a:p>
          <a:p>
            <a:r>
              <a:rPr lang="en-IN" sz="2000" dirty="0">
                <a:solidFill>
                  <a:srgbClr val="0077AA"/>
                </a:solidFill>
                <a:latin typeface="Liberation Mono"/>
              </a:rPr>
              <a:t>     AS select_statement  </a:t>
            </a:r>
            <a:r>
              <a:rPr lang="en-IN" sz="2000" dirty="0">
                <a:latin typeface="Liberation Mono"/>
              </a:rPr>
              <a:t>[ </a:t>
            </a:r>
            <a:r>
              <a:rPr lang="en-IN" sz="2000" dirty="0">
                <a:solidFill>
                  <a:srgbClr val="0077AA"/>
                </a:solidFill>
                <a:latin typeface="Liberation Mono"/>
              </a:rPr>
              <a:t>WITH CHECK OPTION </a:t>
            </a:r>
            <a:r>
              <a:rPr lang="en-IN" sz="2000" dirty="0">
                <a:latin typeface="Liberation Mono"/>
              </a:rPr>
              <a:t>]</a:t>
            </a:r>
            <a:endParaRPr lang="en-US" sz="2000" dirty="0">
              <a:latin typeface="Liberation Mono"/>
            </a:endParaRPr>
          </a:p>
        </p:txBody>
      </p:sp>
      <p:sp>
        <p:nvSpPr>
          <p:cNvPr id="7" name="Rectangle 6"/>
          <p:cNvSpPr/>
          <p:nvPr/>
        </p:nvSpPr>
        <p:spPr>
          <a:xfrm>
            <a:off x="478069" y="3749443"/>
            <a:ext cx="8991600" cy="110799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a:t>
            </a:r>
            <a:r>
              <a:rPr lang="en-IN" baseline="-25000" dirty="0">
                <a:latin typeface="Liberation Mono"/>
                <a:ea typeface="Times New Roman" panose="02020603050405020304" pitchFamily="18" charset="0"/>
              </a:rPr>
              <a:t>1</a:t>
            </a:r>
            <a:r>
              <a:rPr lang="en-IN" dirty="0">
                <a:latin typeface="Liberation Mono"/>
                <a:ea typeface="Times New Roman" panose="02020603050405020304" pitchFamily="18" charset="0"/>
              </a:rPr>
              <a:t>, A</a:t>
            </a:r>
            <a:r>
              <a:rPr lang="en-IN" baseline="-25000" dirty="0">
                <a:latin typeface="Liberation Mono"/>
                <a:ea typeface="Times New Roman" panose="02020603050405020304" pitchFamily="18" charset="0"/>
              </a:rPr>
              <a:t>2</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rPr>
              <a:t>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07368" y="2362200"/>
            <a:ext cx="11377264"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a degree, cardinality, domain and union in database?</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68389269"/>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err="1">
                <a:latin typeface="Liberation Mono"/>
                <a:cs typeface="Arial" panose="020B0604020202020204" pitchFamily="34" charset="0"/>
              </a:rPr>
              <a:t>orderID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err="1">
                <a:latin typeface="Liberation Mono"/>
                <a:ea typeface="Times New Roman" panose="02020603050405020304" pitchFamily="18" charset="0"/>
                <a:cs typeface="Arial" panose="020B0604020202020204" pitchFamily="34" charset="0"/>
              </a:rPr>
              <a:t>fk_</a:t>
            </a:r>
            <a:r>
              <a:rPr lang="en-IN" dirty="0" err="1">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99356" y="4630660"/>
            <a:ext cx="11628966"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 </a:t>
            </a:r>
            <a:r>
              <a:rPr lang="en-IN" dirty="0">
                <a:latin typeface="Liberation Mono"/>
                <a:cs typeface="Arial" panose="020B0604020202020204" pitchFamily="34" charset="0"/>
              </a:rPr>
              <a:t>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 </a:t>
            </a:r>
            <a:r>
              <a:rPr lang="en-IN" dirty="0" err="1">
                <a:latin typeface="Liberation Mono"/>
                <a:cs typeface="Arial" panose="020B0604020202020204" pitchFamily="34" charset="0"/>
              </a:rPr>
              <a:t>orderID</a:t>
            </a:r>
            <a:r>
              <a:rPr lang="en-IN" dirty="0">
                <a:latin typeface="Liberation Mono"/>
                <a:cs typeface="Arial" panose="020B0604020202020204" pitchFamily="34" charset="0"/>
              </a:rPr>
              <a:t>,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err="1">
                <a:latin typeface="Liberation Mono"/>
                <a:cs typeface="Arial" panose="020B0604020202020204" pitchFamily="34" charset="0"/>
              </a:rPr>
              <a:t>orderID</a:t>
            </a:r>
            <a:r>
              <a:rPr lang="en-IN" dirty="0">
                <a:latin typeface="Liberation Mono"/>
                <a:cs typeface="Arial" panose="020B0604020202020204" pitchFamily="34" charset="0"/>
              </a:rPr>
              <a:t>,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7000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err="1">
                <a:latin typeface="Liberation Mono"/>
                <a:cs typeface="Arial" panose="020B0604020202020204" pitchFamily="34" charset="0"/>
              </a:rPr>
              <a:t>orderID</a:t>
            </a:r>
            <a:r>
              <a:rPr lang="en-IN" dirty="0">
                <a:latin typeface="Liberation Mono"/>
                <a:cs typeface="Arial" panose="020B0604020202020204" pitchFamily="34" charset="0"/>
              </a:rPr>
              <a:t>,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a:t>
            </a:r>
            <a:r>
              <a:rPr lang="en-IN" dirty="0">
                <a:latin typeface="Liberation Mono"/>
              </a:rPr>
              <a:t>[</a:t>
            </a:r>
            <a:r>
              <a:rPr lang="en-IN" dirty="0">
                <a:solidFill>
                  <a:srgbClr val="0077AA"/>
                </a:solidFill>
                <a:latin typeface="Liberation Mono"/>
              </a:rPr>
              <a:t>FULL</a:t>
            </a:r>
            <a:r>
              <a:rPr lang="en-IN" dirty="0">
                <a:latin typeface="Liberation Mono"/>
              </a:rPr>
              <a:t>]</a:t>
            </a:r>
            <a:r>
              <a:rPr lang="en-IN" dirty="0">
                <a:solidFill>
                  <a:srgbClr val="0077AA"/>
                </a:solidFill>
                <a:latin typeface="Liberation Mono"/>
              </a:rPr>
              <a:t> TABLES </a:t>
            </a:r>
            <a:r>
              <a:rPr lang="en-IN" dirty="0">
                <a:latin typeface="Liberation Mono"/>
              </a:rPr>
              <a:t>[ {</a:t>
            </a:r>
            <a:r>
              <a:rPr lang="en-IN" dirty="0">
                <a:solidFill>
                  <a:srgbClr val="0077AA"/>
                </a:solidFill>
                <a:latin typeface="Liberation Mono"/>
              </a:rPr>
              <a:t> FROM </a:t>
            </a:r>
            <a:r>
              <a:rPr lang="en-IN" dirty="0">
                <a:solidFill>
                  <a:schemeClr val="bg1">
                    <a:lumMod val="50000"/>
                  </a:schemeClr>
                </a:solidFill>
                <a:latin typeface="Liberation Mono"/>
              </a:rPr>
              <a:t>|</a:t>
            </a:r>
            <a:r>
              <a:rPr lang="en-IN" dirty="0">
                <a:solidFill>
                  <a:srgbClr val="0077AA"/>
                </a:solidFill>
                <a:latin typeface="Liberation Mono"/>
              </a:rPr>
              <a:t> IN </a:t>
            </a:r>
            <a:r>
              <a:rPr lang="en-IN" dirty="0">
                <a:latin typeface="Liberation Mono"/>
              </a:rPr>
              <a:t>}</a:t>
            </a:r>
            <a:r>
              <a:rPr lang="en-IN" dirty="0">
                <a:solidFill>
                  <a:srgbClr val="0077AA"/>
                </a:solidFill>
                <a:latin typeface="Liberation Mono"/>
              </a:rPr>
              <a:t> db_name </a:t>
            </a:r>
            <a:r>
              <a:rPr lang="en-IN" dirty="0">
                <a:latin typeface="Liberation Mono"/>
              </a:rPr>
              <a:t>]</a:t>
            </a:r>
          </a:p>
          <a:p>
            <a:r>
              <a:rPr lang="en-IN" dirty="0">
                <a:solidFill>
                  <a:srgbClr val="0077AA"/>
                </a:solidFill>
                <a:latin typeface="Liberation Mono"/>
              </a:rPr>
              <a:t>      </a:t>
            </a:r>
            <a:r>
              <a:rPr lang="en-IN" dirty="0">
                <a:latin typeface="Liberation Mono"/>
              </a:rPr>
              <a:t>[</a:t>
            </a:r>
            <a:r>
              <a:rPr lang="en-IN" dirty="0">
                <a:solidFill>
                  <a:srgbClr val="0077AA"/>
                </a:solidFill>
                <a:latin typeface="Liberation Mono"/>
              </a:rPr>
              <a:t> LIKE 'pattern' </a:t>
            </a:r>
            <a:r>
              <a:rPr lang="en-IN" dirty="0">
                <a:solidFill>
                  <a:schemeClr val="bg1">
                    <a:lumMod val="50000"/>
                  </a:schemeClr>
                </a:solidFill>
                <a:latin typeface="Liberation Mono"/>
              </a:rPr>
              <a:t>|</a:t>
            </a:r>
            <a:r>
              <a:rPr lang="en-IN" dirty="0">
                <a:solidFill>
                  <a:srgbClr val="0077AA"/>
                </a:solidFill>
                <a:latin typeface="Liberation Mono"/>
              </a:rPr>
              <a:t> WHERE expr </a:t>
            </a:r>
            <a:r>
              <a:rPr lang="en-IN" dirty="0">
                <a:latin typeface="Liberation Mono"/>
              </a:rPr>
              <a:t>]</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[(column_list)]</a:t>
            </a:r>
          </a:p>
          <a:p>
            <a:r>
              <a:rPr lang="en-IN" sz="2000" dirty="0">
                <a:solidFill>
                  <a:srgbClr val="0077AA"/>
                </a:solidFill>
                <a:latin typeface="Liberation Mono"/>
              </a:rPr>
              <a:t>    AS select_statement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WITH CHECK OPTION</a:t>
            </a:r>
            <a:r>
              <a:rPr lang="en-IN" sz="2000" dirty="0">
                <a:latin typeface="Liberation Mono"/>
              </a:rPr>
              <a:t>]</a:t>
            </a:r>
            <a:endParaRPr lang="en-US" sz="2000" dirty="0">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a:t>
            </a:r>
            <a:r>
              <a:rPr lang="en-IN" dirty="0">
                <a:latin typeface="Liberation Mono"/>
              </a:rPr>
              <a:t>[</a:t>
            </a:r>
            <a:r>
              <a:rPr lang="en-IN" dirty="0">
                <a:solidFill>
                  <a:srgbClr val="0077AA"/>
                </a:solidFill>
                <a:latin typeface="Liberation Mono"/>
              </a:rPr>
              <a:t>IF EXISTS</a:t>
            </a:r>
            <a:r>
              <a:rPr lang="en-IN" dirty="0">
                <a:latin typeface="Liberation Mono"/>
              </a:rPr>
              <a:t>]</a:t>
            </a:r>
          </a:p>
          <a:p>
            <a:r>
              <a:rPr lang="en-IN" dirty="0">
                <a:solidFill>
                  <a:srgbClr val="0077AA"/>
                </a:solidFill>
                <a:latin typeface="Liberation Mono"/>
              </a:rPr>
              <a:t>    view_name </a:t>
            </a:r>
            <a:r>
              <a:rPr lang="en-IN" dirty="0">
                <a:latin typeface="Liberation Mono"/>
              </a:rPr>
              <a:t>[</a:t>
            </a:r>
            <a:r>
              <a:rPr lang="en-IN" dirty="0">
                <a:solidFill>
                  <a:srgbClr val="0077AA"/>
                </a:solidFill>
                <a:latin typeface="Liberation Mono"/>
              </a:rPr>
              <a:t>, view_name</a:t>
            </a:r>
            <a:r>
              <a:rPr lang="en-IN" dirty="0">
                <a:latin typeface="Liberation Mono"/>
              </a:rPr>
              <a:t>,  . . .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862322"/>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a:solidFill>
                  <a:srgbClr val="006C86"/>
                </a:solidFill>
              </a:rPr>
              <a:t>multiple columns </a:t>
            </a:r>
            <a:r>
              <a:rPr lang="en-US" sz="2000" dirty="0">
                <a:solidFill>
                  <a:srgbClr val="006C86"/>
                </a:solidFill>
              </a:rPr>
              <a:t>index may consist of up to 16 columns.</a:t>
            </a:r>
          </a:p>
        </p:txBody>
      </p:sp>
    </p:spTree>
    <p:extLst>
      <p:ext uri="{BB962C8B-B14F-4D97-AF65-F5344CB8AC3E}">
        <p14:creationId xmlns:p14="http://schemas.microsoft.com/office/powerpoint/2010/main" val="1338227008"/>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1631216"/>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Index name can have max 64 char.</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not possible to create an INDEX on a VIEW.</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a:t>
            </a:r>
            <a:r>
              <a:rPr lang="en-IN" sz="2000" dirty="0">
                <a:solidFill>
                  <a:srgbClr val="0077AA"/>
                </a:solidFill>
                <a:latin typeface="Liberation Mono"/>
              </a:rPr>
              <a:t>UNIQUE</a:t>
            </a:r>
            <a:r>
              <a:rPr lang="en-IN" sz="2000" dirty="0">
                <a:latin typeface="Liberation Mono"/>
              </a:rPr>
              <a:t>]</a:t>
            </a:r>
            <a:r>
              <a:rPr lang="en-IN" sz="2000" dirty="0">
                <a:solidFill>
                  <a:srgbClr val="0077AA"/>
                </a:solidFill>
                <a:latin typeface="Liberation Mono"/>
              </a:rPr>
              <a:t>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(index_col_name, . . .)</a:t>
            </a:r>
            <a:endParaRPr lang="en-US" sz="2000" dirty="0">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129"/>
            <a:ext cx="11704197" cy="2139047"/>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p>
          <a:p>
            <a:pPr marL="285750" indent="-285750" algn="just">
              <a:buFont typeface="Arial" panose="020B0604020202020204" pitchFamily="34" charset="0"/>
              <a:buChar char="•"/>
            </a:pPr>
            <a:r>
              <a:rPr lang="en-US" i="0" dirty="0">
                <a:solidFill>
                  <a:srgbClr val="333333"/>
                </a:solidFill>
                <a:latin typeface="Palatino Linotype" panose="02040502050505030304" pitchFamily="18" charset="0"/>
              </a:rPr>
              <a:t>Clustered index is used to optimize the speed of most common lookups and DML operations like INSERT, UPDATE, and DELETE command.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Clustered indexes sort and store the data rows in the table based on their key (primary key) values </a:t>
            </a:r>
            <a:r>
              <a:rPr lang="en-US" b="0" i="0" dirty="0">
                <a:solidFill>
                  <a:srgbClr val="333333"/>
                </a:solidFill>
                <a:effectLst/>
                <a:latin typeface="inter-regular"/>
              </a:rPr>
              <a:t>that can be sorted in only one direction. </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If the table column contains a </a:t>
            </a:r>
            <a:r>
              <a:rPr lang="en-US" b="1" dirty="0">
                <a:solidFill>
                  <a:srgbClr val="333333"/>
                </a:solidFill>
                <a:latin typeface="Palatino Linotype" panose="02040502050505030304" pitchFamily="18" charset="0"/>
              </a:rPr>
              <a:t>primary key</a:t>
            </a:r>
            <a:r>
              <a:rPr lang="en-US" dirty="0">
                <a:solidFill>
                  <a:srgbClr val="333333"/>
                </a:solidFill>
                <a:latin typeface="Palatino Linotype" panose="02040502050505030304" pitchFamily="18" charset="0"/>
              </a:rPr>
              <a:t> or </a:t>
            </a:r>
            <a:r>
              <a:rPr lang="en-US" b="1" dirty="0">
                <a:solidFill>
                  <a:srgbClr val="333333"/>
                </a:solidFill>
                <a:latin typeface="Palatino Linotype" panose="02040502050505030304" pitchFamily="18" charset="0"/>
              </a:rPr>
              <a:t>unique key</a:t>
            </a:r>
            <a:r>
              <a:rPr lang="en-US" dirty="0">
                <a:solidFill>
                  <a:srgbClr val="333333"/>
                </a:solidFill>
                <a:latin typeface="Palatino Linotype" panose="02040502050505030304" pitchFamily="18" charset="0"/>
              </a:rPr>
              <a:t>, MySQL creates a clustered index.</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retrieval is faster than non-cluster index </a:t>
            </a:r>
          </a:p>
          <a:p>
            <a:pPr algn="just"/>
            <a:endParaRPr lang="en-US" sz="400"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2495245584"/>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709"/>
            <a:ext cx="11704197" cy="2631490"/>
          </a:xfrm>
          <a:prstGeom prst="rect">
            <a:avLst/>
          </a:prstGeom>
          <a:noFill/>
        </p:spPr>
        <p:txBody>
          <a:bodyPr wrap="square">
            <a:spAutoFit/>
          </a:bodyPr>
          <a:lstStyle/>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indexes other than PRIMARY indexes (clustered indexes) called a non-clustered index.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indexes are also known as secondary indexes.</a:t>
            </a:r>
          </a:p>
          <a:p>
            <a:pPr marL="285750" indent="-285750" algn="just">
              <a:buFont typeface="Arial" panose="020B0604020202020204" pitchFamily="34" charset="0"/>
              <a:buChar char="•"/>
            </a:pPr>
            <a:r>
              <a:rPr lang="en-US">
                <a:solidFill>
                  <a:srgbClr val="333333"/>
                </a:solidFill>
                <a:latin typeface="Palatino Linotype" panose="02040502050505030304" pitchFamily="18" charset="0"/>
              </a:rPr>
              <a:t>A </a:t>
            </a:r>
            <a:r>
              <a:rPr lang="en-US" dirty="0">
                <a:solidFill>
                  <a:srgbClr val="333333"/>
                </a:solidFill>
                <a:latin typeface="Palatino Linotype" panose="02040502050505030304" pitchFamily="18" charset="0"/>
              </a:rPr>
              <a:t>secondary index may be created on one or more virtual columns or on a combination of virtual columns and regular columns.</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 and table data are both stored in different places. </a:t>
            </a:r>
          </a:p>
          <a:p>
            <a:pPr marL="285750" indent="-285750" algn="just">
              <a:buFont typeface="Arial" panose="020B0604020202020204" pitchFamily="34" charset="0"/>
              <a:buChar char="•"/>
            </a:pPr>
            <a:r>
              <a:rPr lang="en-US" b="0" i="0" dirty="0">
                <a:solidFill>
                  <a:srgbClr val="333333"/>
                </a:solidFill>
                <a:effectLst/>
                <a:latin typeface="inter-regular"/>
              </a:rPr>
              <a:t>It is not sorted (ordering) the table data.</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Extra space is required to store logical structure</a:t>
            </a:r>
            <a:endParaRPr lang="en-US" dirty="0">
              <a:solidFill>
                <a:srgbClr val="333333"/>
              </a:solidFill>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update is faster than clustered index</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3079489594"/>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a:t>
            </a:r>
            <a:r>
              <a:rPr lang="en-US" sz="2000" dirty="0">
                <a:latin typeface="Liberation Mono"/>
              </a:rPr>
              <a:t>{</a:t>
            </a:r>
            <a:r>
              <a:rPr lang="en-US" sz="2000" dirty="0">
                <a:solidFill>
                  <a:srgbClr val="0077AA"/>
                </a:solidFill>
                <a:latin typeface="Liberation Mono"/>
              </a:rPr>
              <a:t> INDEX </a:t>
            </a:r>
            <a:r>
              <a:rPr lang="en-US" sz="2000" dirty="0">
                <a:solidFill>
                  <a:schemeClr val="bg1">
                    <a:lumMod val="50000"/>
                  </a:schemeClr>
                </a:solidFill>
                <a:latin typeface="Liberation Mono"/>
              </a:rPr>
              <a:t>|</a:t>
            </a:r>
            <a:r>
              <a:rPr lang="en-US" sz="2000" dirty="0">
                <a:solidFill>
                  <a:srgbClr val="0077AA"/>
                </a:solidFill>
                <a:latin typeface="Liberation Mono"/>
              </a:rPr>
              <a:t> INDEXES </a:t>
            </a:r>
            <a:r>
              <a:rPr lang="en-US" sz="2000" dirty="0">
                <a:solidFill>
                  <a:schemeClr val="bg1">
                    <a:lumMod val="50000"/>
                  </a:schemeClr>
                </a:solidFill>
                <a:latin typeface="Liberation Mono"/>
              </a:rPr>
              <a:t>|</a:t>
            </a:r>
            <a:r>
              <a:rPr lang="en-US" sz="2000" dirty="0">
                <a:solidFill>
                  <a:srgbClr val="0077AA"/>
                </a:solidFill>
                <a:latin typeface="Liberation Mono"/>
              </a:rPr>
              <a:t> KEYS </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tbl_name</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db_name</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WHERE expr</a:t>
            </a:r>
            <a:r>
              <a:rPr lang="en-US" sz="2000" dirty="0">
                <a:latin typeface="Liberation Mono"/>
              </a:rPr>
              <a:t>]</a:t>
            </a:r>
            <a:endParaRPr lang="en-IN" sz="2000" dirty="0">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domain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a:extLst>
              <a:ext uri="{FF2B5EF4-FFF2-40B4-BE49-F238E27FC236}">
                <a16:creationId xmlns:a16="http://schemas.microsoft.com/office/drawing/2014/main" id="{F36CD6D3-A61F-3593-12EF-0A8EE8CBE688}"/>
              </a:ext>
            </a:extLst>
          </p:cNvPr>
          <p:cNvSpPr/>
          <p:nvPr/>
        </p:nvSpPr>
        <p:spPr>
          <a:xfrm>
            <a:off x="407368" y="1845439"/>
            <a:ext cx="11305256" cy="4431983"/>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t>
            </a:r>
            <a:r>
              <a:rPr lang="en-US" b="0" i="0" dirty="0">
                <a:solidFill>
                  <a:srgbClr val="202122"/>
                </a:solidFill>
                <a:effectLst/>
                <a:latin typeface="Arial" panose="020B0604020202020204" pitchFamily="34" charset="0"/>
              </a:rPr>
              <a:t> </a:t>
            </a:r>
          </a:p>
          <a:p>
            <a:pPr marL="342900" indent="-342900" algn="just">
              <a:buFont typeface="Arial" panose="020B0604020202020204" pitchFamily="34" charset="0"/>
              <a:buChar char="•"/>
            </a:pPr>
            <a:endParaRPr lang="en-US" sz="800" dirty="0">
              <a:solidFill>
                <a:srgbClr val="202122"/>
              </a:solidFill>
              <a:latin typeface="Arial" panose="020B0604020202020204" pitchFamily="34" charset="0"/>
            </a:endParaRPr>
          </a:p>
          <a:p>
            <a:pPr marL="360363" algn="just"/>
            <a:r>
              <a:rPr lang="en-US" b="1" i="0" dirty="0">
                <a:solidFill>
                  <a:srgbClr val="202122"/>
                </a:solidFill>
                <a:effectLst/>
                <a:latin typeface="Arial" panose="020B0604020202020204" pitchFamily="34" charset="0"/>
              </a:rPr>
              <a:t>Cardinality</a:t>
            </a:r>
            <a:r>
              <a:rPr lang="en-US" b="0" i="0" dirty="0">
                <a:solidFill>
                  <a:srgbClr val="202122"/>
                </a:solidFill>
                <a:effectLst/>
                <a:latin typeface="Arial" panose="020B0604020202020204" pitchFamily="34" charset="0"/>
              </a:rPr>
              <a:t> is the numerical relationship between rows of one table and rows in another. Common cardinalities include </a:t>
            </a:r>
            <a:r>
              <a:rPr lang="en-US" b="0" i="1" dirty="0">
                <a:solidFill>
                  <a:srgbClr val="202122"/>
                </a:solidFill>
                <a:effectLst/>
                <a:latin typeface="Arial" panose="020B0604020202020204" pitchFamily="34" charset="0"/>
              </a:rPr>
              <a:t>one-to-one</a:t>
            </a:r>
            <a:r>
              <a:rPr lang="en-US" b="0" i="0" dirty="0">
                <a:solidFill>
                  <a:srgbClr val="202122"/>
                </a:solidFill>
                <a:effectLst/>
                <a:latin typeface="Arial" panose="020B0604020202020204" pitchFamily="34" charset="0"/>
              </a:rPr>
              <a:t>, </a:t>
            </a:r>
            <a:r>
              <a:rPr lang="en-US" b="0" i="1" dirty="0">
                <a:solidFill>
                  <a:srgbClr val="202122"/>
                </a:solidFill>
                <a:effectLst/>
                <a:latin typeface="Arial" panose="020B0604020202020204" pitchFamily="34" charset="0"/>
              </a:rPr>
              <a:t>one-to-many</a:t>
            </a:r>
            <a:r>
              <a:rPr lang="en-US" b="0" i="0" dirty="0">
                <a:solidFill>
                  <a:srgbClr val="202122"/>
                </a:solidFill>
                <a:effectLst/>
                <a:latin typeface="Arial" panose="020B0604020202020204" pitchFamily="34" charset="0"/>
              </a:rPr>
              <a:t>, and </a:t>
            </a:r>
            <a:r>
              <a:rPr lang="en-US" b="0" i="1" dirty="0">
                <a:solidFill>
                  <a:srgbClr val="202122"/>
                </a:solidFill>
                <a:effectLst/>
                <a:latin typeface="Arial" panose="020B0604020202020204" pitchFamily="34" charset="0"/>
              </a:rPr>
              <a:t>many-to-many</a:t>
            </a:r>
            <a:r>
              <a:rPr lang="en-US" b="0" i="0" dirty="0">
                <a:solidFill>
                  <a:srgbClr val="202122"/>
                </a:solidFill>
                <a:effectLst/>
                <a:latin typeface="Arial" panose="020B0604020202020204" pitchFamily="34" charset="0"/>
              </a:rPr>
              <a:t>.</a:t>
            </a:r>
            <a:endParaRPr lang="en-IN" dirty="0">
              <a:solidFill>
                <a:schemeClr val="tx1">
                  <a:lumMod val="75000"/>
                  <a:lumOff val="25000"/>
                </a:schemeClr>
              </a:solidFill>
              <a:latin typeface="Palatino Linotype" panose="02040502050505030304" pitchFamily="18" charset="0"/>
            </a:endParaRP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a:t>
            </a:r>
            <a:r>
              <a:rPr lang="en-IN" b="1" dirty="0">
                <a:solidFill>
                  <a:schemeClr val="tx1">
                    <a:lumMod val="75000"/>
                    <a:lumOff val="25000"/>
                  </a:schemeClr>
                </a:solidFill>
                <a:latin typeface="Palatino Linotype" panose="02040502050505030304" pitchFamily="18" charset="0"/>
              </a:rPr>
              <a:t>is called the domain of the attribute</a:t>
            </a:r>
            <a:r>
              <a:rPr lang="en-IN" dirty="0">
                <a:solidFill>
                  <a:schemeClr val="tx1">
                    <a:lumMod val="75000"/>
                    <a:lumOff val="25000"/>
                  </a:schemeClr>
                </a:solidFill>
                <a:latin typeface="Palatino Linotype" panose="02040502050505030304" pitchFamily="18" charset="0"/>
              </a:rPr>
              <a:t>. (</a:t>
            </a:r>
            <a:r>
              <a:rPr lang="en-IN" b="1" dirty="0">
                <a:solidFill>
                  <a:srgbClr val="5C4504"/>
                </a:solidFill>
                <a:latin typeface="Palatino Linotype" panose="02040502050505030304" pitchFamily="18" charset="0"/>
              </a:rPr>
              <a:t>Data Type(size)</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solidFill>
                  <a:schemeClr val="bg1">
                    <a:lumMod val="65000"/>
                  </a:schemeClr>
                </a:solidFill>
                <a:latin typeface="Liberation Mono"/>
              </a:rPr>
              <a: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solidFill>
                  <a:schemeClr val="bg1">
                    <a:lumMod val="65000"/>
                  </a:schemeClr>
                </a:solidFill>
                <a:latin typeface="Liberation Mono"/>
              </a:rPr>
              <a:t>)</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solidFill>
                  <a:srgbClr val="999999"/>
                </a:solidFill>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solidFill>
                  <a:srgbClr val="999999"/>
                </a:solidFill>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b="0" i="0" dirty="0">
                <a:solidFill>
                  <a:srgbClr val="999999"/>
                </a:solidFill>
                <a:effectLst/>
                <a:latin typeface="Liberation Mono"/>
              </a:rPr>
              <a:t>)</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solidFill>
                  <a:schemeClr val="bg1">
                    <a:lumMod val="65000"/>
                  </a:schemeClr>
                </a:solidFill>
                <a:latin typeface="Liberation Mono"/>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US" sz="2000" dirty="0">
                <a:solidFill>
                  <a:schemeClr val="bg1">
                    <a:lumMod val="65000"/>
                  </a:schemeClr>
                </a:solidFill>
                <a:latin typeface="Liberation Mono"/>
              </a:rPr>
              <a:t>}</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err="1">
                <a:latin typeface="Liberation Mono"/>
                <a:cs typeface="Arial" panose="020B0604020202020204" pitchFamily="34" charset="0"/>
              </a:rPr>
              <a:t>orderID</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err="1">
                <a:latin typeface="Liberation Mono"/>
                <a:cs typeface="Arial" panose="020B0604020202020204" pitchFamily="34" charset="0"/>
              </a:rPr>
              <a:t>orderID</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err="1">
                <a:latin typeface="Liberation Mono"/>
                <a:cs typeface="Arial" panose="020B0604020202020204" pitchFamily="34" charset="0"/>
              </a:rPr>
              <a:t>orderID</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a:t>
            </a:r>
            <a:r>
              <a:rPr lang="en-IN" dirty="0" err="1">
                <a:latin typeface="Liberation Mono"/>
                <a:cs typeface="Arial" panose="020B0604020202020204" pitchFamily="34" charset="0"/>
              </a:rPr>
              <a:t>orderID</a:t>
            </a:r>
            <a:r>
              <a:rPr lang="en-IN" dirty="0">
                <a:latin typeface="Liberation Mono"/>
                <a:cs typeface="Arial" panose="020B0604020202020204" pitchFamily="34" charset="0"/>
              </a:rPr>
              <a:t>",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a:t>
            </a:r>
            <a:r>
              <a:rPr lang="en-IN" dirty="0" err="1">
                <a:latin typeface="Liberation Mono"/>
                <a:cs typeface="Arial" panose="020B0604020202020204" pitchFamily="34" charset="0"/>
              </a:rPr>
              <a:t>orderID</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a:t>
            </a:r>
            <a:r>
              <a:rPr lang="en-US"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domain constraint and types of data integrity constraints?</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169258254"/>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20634322"/>
              </p:ext>
            </p:extLst>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solidFill>
                  <a:srgbClr val="999999"/>
                </a:solidFill>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b="0" i="0" dirty="0">
              <a:effectLst/>
              <a:latin typeface="Liberation Mono"/>
            </a:endParaRPr>
          </a:p>
          <a:p>
            <a:endParaRPr lang="en-US" sz="800" dirty="0">
              <a:latin typeface="Liberation Mono"/>
            </a:endParaRPr>
          </a:p>
          <a:p>
            <a:r>
              <a:rPr lang="en-US" sz="2000" dirty="0">
                <a:solidFill>
                  <a:srgbClr val="DD4A68"/>
                </a:solidFill>
                <a:latin typeface="Liberation Mono"/>
              </a:rPr>
              <a:t>JSON_REMOVE</a:t>
            </a:r>
            <a:r>
              <a:rPr lang="en-US" sz="2000" dirty="0">
                <a:solidFill>
                  <a:schemeClr val="bg1">
                    <a:lumMod val="65000"/>
                  </a:schemeClr>
                </a:solidFill>
                <a:latin typeface="Liberation Mono"/>
              </a:rPr>
              <a:t>(</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1569660"/>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 state"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a:t>
            </a:r>
            <a:r>
              <a:rPr lang="en-IN" dirty="0">
                <a:solidFill>
                  <a:schemeClr val="bg1">
                    <a:lumMod val="65000"/>
                  </a:schemeClr>
                </a:solidFill>
                <a:latin typeface="Liberation Mono"/>
              </a:rPr>
              <a:t>(</a:t>
            </a:r>
            <a:r>
              <a:rPr lang="en-IN" dirty="0">
                <a:latin typeface="Liberation Mono"/>
              </a:rPr>
              <a:t>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solidFill>
                  <a:schemeClr val="bg1">
                    <a:lumMod val="65000"/>
                  </a:schemeClr>
                </a:solidFill>
                <a:latin typeface="Liberation Mono"/>
              </a:rPr>
              <a:t>)</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a:t>
            </a:r>
            <a:r>
              <a:rPr lang="en-US" dirty="0">
                <a:solidFill>
                  <a:schemeClr val="bg1">
                    <a:lumMod val="65000"/>
                  </a:schemeClr>
                </a:solidFill>
                <a:latin typeface="Liberation Mono"/>
              </a:rPr>
              <a:t>(</a:t>
            </a:r>
            <a:r>
              <a:rPr lang="en-US" dirty="0">
                <a:latin typeface="Liberation Mono"/>
              </a:rPr>
              <a:t>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solidFill>
                  <a:schemeClr val="bg1">
                    <a:lumMod val="65000"/>
                  </a:schemeClr>
                </a:solidFill>
                <a:latin typeface="Liberation Mono"/>
              </a:rPr>
              <a:t>)</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solidFill>
                  <a:schemeClr val="bg1">
                    <a:lumMod val="65000"/>
                  </a:schemeClr>
                </a:solidFill>
                <a:latin typeface="Liberation Mono"/>
              </a:rPr>
              <a:t>)))</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FK</a:t>
            </a:r>
            <a:r>
              <a:rPr lang="en-IN" sz="1800" b="1" i="1" dirty="0">
                <a:solidFill>
                  <a:schemeClr val="accent5">
                    <a:lumMod val="50000"/>
                  </a:schemeClr>
                </a:solidFill>
                <a:latin typeface="Palatino Linotype" panose="02040502050505030304" pitchFamily="18" charset="0"/>
              </a:rPr>
              <a:t>] = t</a:t>
            </a:r>
            <a:r>
              <a:rPr lang="en-IN" sz="1800" b="1" i="1" baseline="-25000" dirty="0">
                <a:solidFill>
                  <a:schemeClr val="accent5">
                    <a:lumMod val="50000"/>
                  </a:schemeClr>
                </a:solidFill>
                <a:latin typeface="Palatino Linotype" panose="02040502050505030304" pitchFamily="18" charset="0"/>
              </a:rPr>
              <a:t>2</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PK</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or it should be null.</a:t>
            </a:r>
            <a:endParaRPr lang="en-IN" b="0" i="0" dirty="0">
              <a:effectLst/>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304698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E4516F8F-7E06-45C7-8C67-FA8D6D291539}"/>
              </a:ext>
            </a:extLst>
          </p:cNvPr>
          <p:cNvSpPr/>
          <p:nvPr/>
        </p:nvSpPr>
        <p:spPr>
          <a:xfrm>
            <a:off x="335360" y="5539879"/>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5395863"/>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9D454D-9222-45A6-9F64-58FED461D323}"/>
              </a:ext>
            </a:extLst>
          </p:cNvPr>
          <p:cNvSpPr txBox="1">
            <a:spLocks/>
          </p:cNvSpPr>
          <p:nvPr/>
        </p:nvSpPr>
        <p:spPr>
          <a:xfrm>
            <a:off x="1676400" y="4431906"/>
            <a:ext cx="8839200" cy="685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8" name="Rectangle 7">
            <a:extLst>
              <a:ext uri="{FF2B5EF4-FFF2-40B4-BE49-F238E27FC236}">
                <a16:creationId xmlns:a16="http://schemas.microsoft.com/office/drawing/2014/main" id="{348997DD-D4D6-4A65-84C0-0854E91CC15F}"/>
              </a:ext>
            </a:extLst>
          </p:cNvPr>
          <p:cNvSpPr/>
          <p:nvPr/>
        </p:nvSpPr>
        <p:spPr>
          <a:xfrm>
            <a:off x="335360" y="5378443"/>
            <a:ext cx="11521280" cy="132343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9" name="Rectangle 8">
            <a:extLst>
              <a:ext uri="{FF2B5EF4-FFF2-40B4-BE49-F238E27FC236}">
                <a16:creationId xmlns:a16="http://schemas.microsoft.com/office/drawing/2014/main" id="{2E523377-0A94-4852-8E2D-AC796C0D79C8}"/>
              </a:ext>
            </a:extLst>
          </p:cNvPr>
          <p:cNvSpPr/>
          <p:nvPr/>
        </p:nvSpPr>
        <p:spPr>
          <a:xfrm>
            <a:off x="191344" y="156119"/>
            <a:ext cx="11809312" cy="427809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="deptno=10"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="job='manager'"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10" name="Straight Connector 9">
            <a:extLst>
              <a:ext uri="{FF2B5EF4-FFF2-40B4-BE49-F238E27FC236}">
                <a16:creationId xmlns:a16="http://schemas.microsoft.com/office/drawing/2014/main" id="{74E99FB4-69D0-4CFD-808E-9A16AEEB36E6}"/>
              </a:ext>
            </a:extLst>
          </p:cNvPr>
          <p:cNvCxnSpPr/>
          <p:nvPr/>
        </p:nvCxnSpPr>
        <p:spPr>
          <a:xfrm>
            <a:off x="191344" y="4541642"/>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
        <p:nvSpPr>
          <p:cNvPr id="7" name="TextBox 6">
            <a:extLst>
              <a:ext uri="{FF2B5EF4-FFF2-40B4-BE49-F238E27FC236}">
                <a16:creationId xmlns:a16="http://schemas.microsoft.com/office/drawing/2014/main" id="{DC96FF26-69F5-4429-93E7-4906E6EA1048}"/>
              </a:ext>
            </a:extLst>
          </p:cNvPr>
          <p:cNvSpPr txBox="1"/>
          <p:nvPr/>
        </p:nvSpPr>
        <p:spPr>
          <a:xfrm>
            <a:off x="4871864" y="6038541"/>
            <a:ext cx="7045746" cy="646331"/>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4" name="TextBox 3">
            <a:extLst>
              <a:ext uri="{FF2B5EF4-FFF2-40B4-BE49-F238E27FC236}">
                <a16:creationId xmlns:a16="http://schemas.microsoft.com/office/drawing/2014/main" id="{BC90A2C6-20AA-D380-5AAB-DB080D1E3FB0}"/>
              </a:ext>
            </a:extLst>
          </p:cNvPr>
          <p:cNvSpPr txBox="1"/>
          <p:nvPr/>
        </p:nvSpPr>
        <p:spPr>
          <a:xfrm>
            <a:off x="5879976" y="1772816"/>
            <a:ext cx="6096000" cy="923330"/>
          </a:xfrm>
          <a:prstGeom prst="rect">
            <a:avLst/>
          </a:prstGeom>
          <a:noFill/>
        </p:spPr>
        <p:txBody>
          <a:bodyPr wrap="square">
            <a:spAutoFit/>
          </a:bodyPr>
          <a:lstStyle/>
          <a:p>
            <a:r>
              <a:rPr lang="en-IN" dirty="0"/>
              <a:t>load data </a:t>
            </a:r>
            <a:r>
              <a:rPr lang="en-IN" dirty="0" err="1"/>
              <a:t>infile</a:t>
            </a:r>
            <a:r>
              <a:rPr lang="en-IN" dirty="0"/>
              <a:t> "D:\abc1.csv" into table a fields terminated by "," ignore 1 rows (</a:t>
            </a:r>
            <a:r>
              <a:rPr lang="en-IN" dirty="0" err="1"/>
              <a:t>id,name,@dt</a:t>
            </a:r>
            <a:r>
              <a:rPr lang="en-IN" dirty="0"/>
              <a:t>) SET dt = STR_TO_DATE(@dt,'%d-%m-%Y');</a:t>
            </a:r>
          </a:p>
        </p:txBody>
      </p:sp>
    </p:spTree>
    <p:extLst>
      <p:ext uri="{BB962C8B-B14F-4D97-AF65-F5344CB8AC3E}">
        <p14:creationId xmlns:p14="http://schemas.microsoft.com/office/powerpoint/2010/main" val="1922934599"/>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module </a:t>
            </a:r>
            <a:r>
              <a:rPr lang="en-IN" dirty="0">
                <a:solidFill>
                  <a:schemeClr val="bg1">
                    <a:lumMod val="65000"/>
                  </a:schemeClr>
                </a:solidFill>
                <a:latin typeface="Liberation Mono"/>
                <a:cs typeface="Arial" panose="020B0604020202020204" pitchFamily="34" charset="0"/>
              </a:rPr>
              <a:t>(</a:t>
            </a:r>
          </a:p>
          <a:p>
            <a:r>
              <a:rPr lang="en-IN" dirty="0">
                <a:latin typeface="Liberation Mono"/>
              </a:rPr>
              <a:t>moduleID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moduleName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duration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startedON </a:t>
            </a:r>
            <a:r>
              <a:rPr lang="en-IN" dirty="0">
                <a:solidFill>
                  <a:srgbClr val="834689"/>
                </a:solidFill>
                <a:latin typeface="Liberation Mono"/>
                <a:cs typeface="Arial" panose="020B0604020202020204" pitchFamily="34" charset="0"/>
              </a:rPr>
              <a:t>DATE</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375920" y="4005064"/>
            <a:ext cx="6469682" cy="224676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module</a:t>
            </a:r>
          </a:p>
          <a:p>
            <a:r>
              <a:rPr lang="en-IN" sz="2000" dirty="0">
                <a:solidFill>
                  <a:srgbClr val="0077AA"/>
                </a:solidFill>
                <a:latin typeface="Liberation Mono"/>
                <a:cs typeface="Arial" panose="020B0604020202020204" pitchFamily="34" charset="0"/>
              </a:rPr>
              <a:t>FIELDS TERMINATED BY </a:t>
            </a:r>
            <a:r>
              <a:rPr lang="en-IN" sz="2000" dirty="0">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LINES TERMINATED BY </a:t>
            </a:r>
            <a:r>
              <a:rPr lang="en-IN" sz="2000" dirty="0">
                <a:latin typeface="Liberation Mono"/>
                <a:cs typeface="Arial" panose="020B0604020202020204" pitchFamily="34" charset="0"/>
              </a:rPr>
              <a:t>'\n'</a:t>
            </a:r>
            <a:r>
              <a:rPr lang="en-IN" sz="2000" dirty="0">
                <a:solidFill>
                  <a:srgbClr val="0077AA"/>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IGNORE 1 ROWS</a:t>
            </a:r>
          </a:p>
          <a:p>
            <a:r>
              <a:rPr lang="en-IN"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moduleID,modulename,moduleDuration,</a:t>
            </a:r>
            <a:r>
              <a:rPr lang="en-IN" dirty="0">
                <a:solidFill>
                  <a:srgbClr val="A67F59"/>
                </a:solidFill>
                <a:latin typeface="Liberation Mono"/>
              </a:rPr>
              <a:t>@</a:t>
            </a:r>
            <a:r>
              <a:rPr lang="en-IN" dirty="0">
                <a:latin typeface="Liberation Mono"/>
              </a:rPr>
              <a:t>startedOn</a:t>
            </a:r>
            <a:r>
              <a:rPr lang="en-IN" dirty="0">
                <a:solidFill>
                  <a:schemeClr val="bg1">
                    <a:lumMod val="65000"/>
                  </a:schemeClr>
                </a:solidFill>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SET </a:t>
            </a:r>
            <a:r>
              <a:rPr lang="en-IN" sz="2000" dirty="0">
                <a:latin typeface="Liberation Mono"/>
                <a:cs typeface="Arial" panose="020B0604020202020204" pitchFamily="34" charset="0"/>
              </a:rPr>
              <a:t>startedOn </a:t>
            </a:r>
            <a:r>
              <a:rPr lang="en-IN" sz="2000" dirty="0">
                <a:solidFill>
                  <a:srgbClr val="0077AA"/>
                </a:solidFill>
                <a:latin typeface="Liberation Mono"/>
                <a:cs typeface="Arial" panose="020B0604020202020204" pitchFamily="34" charset="0"/>
              </a:rPr>
              <a:t>= STR_TO_DATE</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rPr>
              <a:t>startedOn</a:t>
            </a:r>
            <a:r>
              <a:rPr lang="en-IN" sz="2000" dirty="0">
                <a:latin typeface="Liberation Mono"/>
                <a:cs typeface="Arial" panose="020B0604020202020204" pitchFamily="34" charset="0"/>
              </a:rPr>
              <a:t>,'%d-%m-%Y'</a:t>
            </a:r>
            <a:r>
              <a:rPr lang="en-IN" dirty="0">
                <a:solidFill>
                  <a:schemeClr val="bg1">
                    <a:lumMod val="65000"/>
                  </a:schemeClr>
                </a:solidFill>
                <a:latin typeface="Liberation Mono"/>
                <a:cs typeface="Arial" panose="020B0604020202020204" pitchFamily="34" charset="0"/>
              </a:rPr>
              <a:t>)</a:t>
            </a:r>
          </a:p>
          <a:p>
            <a:r>
              <a:rPr lang="en-IN" sz="2000" dirty="0">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85250B21-3EA6-4B1D-8757-EFD86FD3C7E0}"/>
              </a:ext>
            </a:extLst>
          </p:cNvPr>
          <p:cNvSpPr txBox="1"/>
          <p:nvPr/>
        </p:nvSpPr>
        <p:spPr>
          <a:xfrm>
            <a:off x="191344" y="904652"/>
            <a:ext cx="11870282" cy="2308324"/>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moduleID,moduleName,duration,startedON</a:t>
            </a:r>
          </a:p>
          <a:p>
            <a:r>
              <a:rPr lang="en-IN" dirty="0">
                <a:latin typeface="Liberation Mono"/>
                <a:cs typeface="Arial" panose="020B0604020202020204" pitchFamily="34" charset="0"/>
              </a:rPr>
              <a:t>1,OracleCR,6 months,23-10-2022</a:t>
            </a:r>
          </a:p>
          <a:p>
            <a:r>
              <a:rPr lang="en-IN" dirty="0">
                <a:latin typeface="Liberation Mono"/>
                <a:cs typeface="Arial" panose="020B0604020202020204" pitchFamily="34" charset="0"/>
              </a:rPr>
              <a:t>2,PIG,2 months,12-10-2022</a:t>
            </a:r>
          </a:p>
          <a:p>
            <a:r>
              <a:rPr lang="en-IN" dirty="0">
                <a:latin typeface="Liberation Mono"/>
                <a:cs typeface="Arial" panose="020B0604020202020204" pitchFamily="34" charset="0"/>
              </a:rPr>
              <a:t>3,Neo4j,4 months,20-10-2022</a:t>
            </a:r>
          </a:p>
          <a:p>
            <a:r>
              <a:rPr lang="en-IN" dirty="0">
                <a:latin typeface="Liberation Mono"/>
                <a:cs typeface="Arial" panose="020B0604020202020204" pitchFamily="34" charset="0"/>
              </a:rPr>
              <a:t>4,Cassandra,7 months,03-10-2022</a:t>
            </a:r>
          </a:p>
          <a:p>
            <a:r>
              <a:rPr lang="en-IN" dirty="0">
                <a:latin typeface="Liberation Mono"/>
                <a:cs typeface="Arial" panose="020B0604020202020204" pitchFamily="34" charset="0"/>
              </a:rPr>
              <a:t>5,HIVE,3 months,09-10-2022</a:t>
            </a:r>
          </a:p>
          <a:p>
            <a:r>
              <a:rPr lang="en-IN" dirty="0">
                <a:latin typeface="Liberation Mono"/>
                <a:cs typeface="Arial" panose="020B0604020202020204" pitchFamily="34" charset="0"/>
              </a:rPr>
              <a:t>6,MongoDB,2 months,25-10-2022</a:t>
            </a:r>
          </a:p>
          <a:p>
            <a:r>
              <a:rPr lang="en-IN" dirty="0">
                <a:latin typeface="Liberation Mono"/>
                <a:cs typeface="Arial" panose="020B0604020202020204" pitchFamily="34" charset="0"/>
              </a:rPr>
              <a:t>7,Redis,1 months,06-10-2022</a:t>
            </a:r>
          </a:p>
        </p:txBody>
      </p:sp>
      <p:sp>
        <p:nvSpPr>
          <p:cNvPr id="6" name="Rectangle 5">
            <a:extLst>
              <a:ext uri="{FF2B5EF4-FFF2-40B4-BE49-F238E27FC236}">
                <a16:creationId xmlns:a16="http://schemas.microsoft.com/office/drawing/2014/main" id="{E3DAE33D-BAAD-C5DE-7CED-83F7E7FED84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Import .CSV file with dateFormat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19957247"/>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types of Keys</a:t>
            </a:r>
            <a:r>
              <a:rPr lang="en-IN" sz="4800" dirty="0">
                <a:solidFill>
                  <a:srgbClr val="DC525C"/>
                </a:solidFill>
                <a:latin typeface="Segoe UI Light" panose="020B0502040204020203" pitchFamily="34" charset="0"/>
                <a:cs typeface="Segoe UI Light" panose="020B0502040204020203" pitchFamily="34" charset="0"/>
              </a:rPr>
              <a: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47801636"/>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9375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188640"/>
            <a:ext cx="11809312" cy="270843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sz="2400"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a:t>
            </a:r>
            <a:r>
              <a:rPr lang="en-IN" sz="2400" dirty="0">
                <a:solidFill>
                  <a:srgbClr val="FF0000"/>
                </a:solidFill>
                <a:latin typeface="Palatino Linotype" panose="02040502050505030304" pitchFamily="18" charset="0"/>
              </a:rPr>
              <a:t>not</a:t>
            </a:r>
            <a:r>
              <a:rPr lang="en-IN" dirty="0">
                <a:solidFill>
                  <a:schemeClr val="tx2">
                    <a:lumMod val="75000"/>
                  </a:schemeClr>
                </a:solidFill>
                <a:latin typeface="Palatino Linotype" panose="02040502050505030304" pitchFamily="18" charset="0"/>
              </a:rPr>
              <a: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permits STORED PROCEDURES, (</a:t>
            </a:r>
            <a:r>
              <a:rPr lang="en-US" sz="2000" b="1" dirty="0">
                <a:solidFill>
                  <a:srgbClr val="C00000"/>
                </a:solidFill>
                <a:latin typeface="Palatino Linotype" panose="02040502050505030304" pitchFamily="18" charset="0"/>
              </a:rPr>
              <a:t>but not in </a:t>
            </a:r>
            <a:r>
              <a:rPr lang="en-US" dirty="0">
                <a:solidFill>
                  <a:schemeClr val="tx2">
                    <a:lumMod val="75000"/>
                  </a:schemeClr>
                </a:solidFill>
                <a:latin typeface="Palatino Linotype" panose="02040502050505030304" pitchFamily="18" charset="0"/>
              </a:rPr>
              <a:t>STORED FUNCTIONS).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ERROR 1314 (0A000): USE command is not allowed in stored procedures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Stored PROCEDURES and FUNCTIONS name can have max 64 char.</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44930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4718AB44-4E64-4B8A-80BC-E689E8609A5A}"/>
              </a:ext>
            </a:extLst>
          </p:cNvPr>
          <p:cNvSpPr txBox="1"/>
          <p:nvPr/>
        </p:nvSpPr>
        <p:spPr>
          <a:xfrm>
            <a:off x="191344" y="5827911"/>
            <a:ext cx="6096000" cy="738664"/>
          </a:xfrm>
          <a:prstGeom prst="rect">
            <a:avLst/>
          </a:prstGeom>
          <a:noFill/>
        </p:spPr>
        <p:txBody>
          <a:bodyPr wrap="square">
            <a:spAutoFit/>
          </a:bodyPr>
          <a:lstStyle/>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t> </a:t>
            </a:r>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&lt;routine_name&gt;</a:t>
            </a:r>
          </a:p>
          <a:p>
            <a:pPr marL="171450" indent="-171450">
              <a:buFont typeface="Arial" panose="020B0604020202020204" pitchFamily="34" charset="0"/>
              <a:buChar char="•"/>
            </a:pPr>
            <a:endParaRPr lang="en-IN" sz="6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solidFill>
                  <a:srgbClr val="0077AA"/>
                </a:solidFill>
                <a:latin typeface="Segoe UI Semilight" panose="020B0402040204020203" pitchFamily="34" charset="0"/>
                <a:cs typeface="Segoe UI Semilight" panose="020B0402040204020203" pitchFamily="34" charset="0"/>
              </a:rPr>
              <a:t> CREATE FUNCTION </a:t>
            </a:r>
            <a:r>
              <a:rPr lang="en-IN" dirty="0">
                <a:latin typeface="Segoe UI Semilight" panose="020B0402040204020203" pitchFamily="34" charset="0"/>
                <a:cs typeface="Segoe UI Semilight" panose="020B0402040204020203" pitchFamily="34" charset="0"/>
              </a:rPr>
              <a:t>&lt;routine_name&gt;</a:t>
            </a:r>
          </a:p>
        </p:txBody>
      </p:sp>
    </p:spTree>
    <p:extLst>
      <p:ext uri="{BB962C8B-B14F-4D97-AF65-F5344CB8AC3E}">
        <p14:creationId xmlns:p14="http://schemas.microsoft.com/office/powerpoint/2010/main" val="3691138925"/>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413494" y="2924944"/>
            <a:ext cx="11155114" cy="178510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a:t>
            </a:r>
          </a:p>
          <a:p>
            <a:pPr marL="285750" indent="-285750" algn="just">
              <a:buFont typeface="Arial" panose="020B0604020202020204" pitchFamily="34" charset="0"/>
              <a:buChar char="•"/>
            </a:pPr>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Tree>
    <p:extLst>
      <p:ext uri="{BB962C8B-B14F-4D97-AF65-F5344CB8AC3E}">
        <p14:creationId xmlns:p14="http://schemas.microsoft.com/office/powerpoint/2010/main" val="2425644158"/>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307776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16955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4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96733789"/>
      </p:ext>
    </p:extLst>
  </p:cSld>
  <p:clrMapOvr>
    <a:masterClrMapping/>
  </p:clrMapOvr>
  <p:transition/>
</p:sld>
</file>

<file path=ppt/slides/slide5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err="1">
                <a:solidFill>
                  <a:srgbClr val="000000"/>
                </a:solidFill>
                <a:latin typeface="Liberation Mono"/>
              </a:rPr>
              <a:t>file_name.sql</a:t>
            </a:r>
            <a:endParaRPr lang="en-IN" i="1" dirty="0">
              <a:solidFill>
                <a:srgbClr val="000000"/>
              </a:solidFill>
              <a:latin typeface="Liberation Mono"/>
            </a:endParaRPr>
          </a:p>
          <a:p>
            <a:endParaRPr lang="en-IN" sz="800" dirty="0">
              <a:solidFill>
                <a:srgbClr val="0077AA"/>
              </a:solidFill>
              <a:latin typeface="Liberation Mono"/>
            </a:endParaRPr>
          </a:p>
          <a:p>
            <a:r>
              <a:rPr lang="en-IN" dirty="0">
                <a:solidFill>
                  <a:srgbClr val="0077AA"/>
                </a:solidFill>
                <a:latin typeface="Liberation Mono"/>
              </a:rPr>
              <a:t>\. </a:t>
            </a:r>
            <a:r>
              <a:rPr lang="en-IN" i="1" dirty="0" err="1">
                <a:solidFill>
                  <a:srgbClr val="000000"/>
                </a:solidFill>
                <a:latin typeface="Liberation Mono"/>
              </a:rPr>
              <a:t>file_name.sql</a:t>
            </a:r>
            <a:endParaRPr lang="en-IN" i="1" dirty="0">
              <a:solidFill>
                <a:srgbClr val="000000"/>
              </a:solidFill>
              <a:latin typeface="Liberation Mono"/>
            </a:endParaRP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a:t>
            </a:r>
            <a:r>
              <a:rPr lang="en-IN" dirty="0" err="1">
                <a:solidFill>
                  <a:srgbClr val="006C86"/>
                </a:solidFill>
                <a:latin typeface="Liberation Mono"/>
                <a:ea typeface="Segoe UI Symbol" panose="020B0502040204020203" pitchFamily="34" charset="0"/>
                <a:cs typeface="Segoe UI Semilight" panose="020B0402040204020203" pitchFamily="34" charset="0"/>
              </a:rPr>
              <a:t>file_name.sql</a:t>
            </a:r>
            <a:r>
              <a:rPr lang="en-IN" dirty="0">
                <a:solidFill>
                  <a:srgbClr val="006C86"/>
                </a:solidFill>
                <a:latin typeface="Liberation Mono"/>
                <a:ea typeface="Segoe UI Symbol" panose="020B0502040204020203" pitchFamily="34" charset="0"/>
                <a:cs typeface="Segoe UI Semilight" panose="020B0402040204020203" pitchFamily="34" charset="0"/>
              </a:rPr>
              <a:t>;</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336643460"/>
              </p:ext>
            </p:extLst>
          </p:nvPr>
        </p:nvGraphicFramePr>
        <p:xfrm>
          <a:off x="6600056" y="908720"/>
          <a:ext cx="5544616" cy="426720"/>
        </p:xfrm>
        <a:graphic>
          <a:graphicData uri="http://schemas.openxmlformats.org/drawingml/2006/table">
            <a:tbl>
              <a:tblPr/>
              <a:tblGrid>
                <a:gridCol w="5544616">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467380"/>
            <a:ext cx="2279576" cy="369332"/>
          </a:xfrm>
          <a:prstGeom prst="rect">
            <a:avLst/>
          </a:prstGeom>
        </p:spPr>
        <p:txBody>
          <a:bodyPr wrap="square">
            <a:spAutoFit/>
          </a:bodyPr>
          <a:lstStyle/>
          <a:p>
            <a:r>
              <a:rPr lang="en-IN" b="1" dirty="0">
                <a:solidFill>
                  <a:srgbClr val="000000"/>
                </a:solidFill>
                <a:latin typeface="Open Sans"/>
              </a:rPr>
              <a:t>Declaring variables</a:t>
            </a:r>
          </a:p>
        </p:txBody>
      </p:sp>
      <p:sp>
        <p:nvSpPr>
          <p:cNvPr id="7" name="Rectangle 6"/>
          <p:cNvSpPr/>
          <p:nvPr/>
        </p:nvSpPr>
        <p:spPr>
          <a:xfrm>
            <a:off x="9696400" y="1475492"/>
            <a:ext cx="2448272" cy="369332"/>
          </a:xfrm>
          <a:prstGeom prst="rect">
            <a:avLst/>
          </a:prstGeom>
        </p:spPr>
        <p:txBody>
          <a:bodyPr wrap="square">
            <a:spAutoFit/>
          </a:bodyPr>
          <a:lstStyle/>
          <a:p>
            <a:r>
              <a:rPr lang="en-IN" b="1"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2154719620"/>
              </p:ext>
            </p:extLst>
          </p:nvPr>
        </p:nvGraphicFramePr>
        <p:xfrm>
          <a:off x="7464152" y="1844824"/>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3370665896"/>
              </p:ext>
            </p:extLst>
          </p:nvPr>
        </p:nvGraphicFramePr>
        <p:xfrm>
          <a:off x="335360" y="813832"/>
          <a:ext cx="3762215" cy="182880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 1.</a:t>
                      </a:r>
                    </a:p>
                    <a:p>
                      <a:r>
                        <a:rPr lang="en-US" sz="1800" b="0" kern="1200" dirty="0">
                          <a:solidFill>
                            <a:srgbClr val="006C86"/>
                          </a:solidFill>
                          <a:latin typeface="Palatino Linotype" panose="02040502050505030304" pitchFamily="18" charset="0"/>
                          <a:ea typeface="+mn-ea"/>
                          <a:cs typeface="+mn-cs"/>
                        </a:rPr>
                        <a:t> </a:t>
                      </a:r>
                    </a:p>
                    <a:p>
                      <a:endParaRPr lang="en-US" sz="12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 2.</a:t>
                      </a:r>
                    </a:p>
                    <a:p>
                      <a:endParaRPr lang="en-IN" sz="1800" b="0" kern="1200" dirty="0">
                        <a:solidFill>
                          <a:srgbClr val="006C86"/>
                        </a:solidFill>
                        <a:latin typeface="Palatino Linotype" panose="02040502050505030304" pitchFamily="18" charset="0"/>
                        <a:ea typeface="+mn-ea"/>
                        <a:cs typeface="+mn-cs"/>
                      </a:endParaRPr>
                    </a:p>
                    <a:p>
                      <a:endParaRPr lang="en-IN" sz="1200" b="0" kern="1200" dirty="0">
                        <a:solidFill>
                          <a:srgbClr val="006C86"/>
                        </a:solidFill>
                        <a:latin typeface="Palatino Linotype" panose="02040502050505030304" pitchFamily="18" charset="0"/>
                        <a:ea typeface="+mn-ea"/>
                        <a:cs typeface="+mn-cs"/>
                      </a:endParaRPr>
                    </a:p>
                    <a:p>
                      <a:r>
                        <a:rPr lang="en-IN" sz="1800" b="0" kern="1200" dirty="0">
                          <a:solidFill>
                            <a:srgbClr val="006C86"/>
                          </a:solidFill>
                          <a:latin typeface="Palatino Linotype" panose="02040502050505030304" pitchFamily="18" charset="0"/>
                          <a:ea typeface="+mn-ea"/>
                          <a:cs typeface="+mn-cs"/>
                        </a:rPr>
                        <a:t> 3. </a:t>
                      </a: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2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p>
                      <a:pPr algn="l" fontAlgn="t" latinLnBrk="1"/>
                      <a:endParaRPr lang="en-IN" sz="1200" b="0" kern="1200" dirty="0">
                        <a:solidFill>
                          <a:srgbClr val="006C86"/>
                        </a:solidFill>
                        <a:latin typeface="Palatino Linotype" panose="02040502050505030304" pitchFamily="18" charset="0"/>
                        <a:ea typeface="+mn-ea"/>
                        <a:cs typeface="+mn-cs"/>
                      </a:endParaRPr>
                    </a:p>
                    <a:p>
                      <a:pPr algn="l" fontAlgn="t" latinLnBrk="1"/>
                      <a:r>
                        <a:rPr lang="en-US" dirty="0">
                          <a:solidFill>
                            <a:srgbClr val="006C86"/>
                          </a:solidFill>
                          <a:latin typeface="Palatino Linotype" panose="02040502050505030304" pitchFamily="18" charset="0"/>
                        </a:rPr>
                        <a:t>SET x := </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SELECT 1001</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 </a:t>
                      </a:r>
                      <a:endParaRPr lang="en-IN" sz="1800" b="0" kern="1200" dirty="0">
                        <a:solidFill>
                          <a:srgbClr val="006C86"/>
                        </a:solidFill>
                        <a:latin typeface="Palatino Linotype" panose="02040502050505030304" pitchFamily="18" charset="0"/>
                        <a:ea typeface="+mn-ea"/>
                        <a:cs typeface="+mn-cs"/>
                      </a:endParaRP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494599"/>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24944"/>
            <a:ext cx="11487768" cy="153888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a:p>
            <a:pPr marL="285750" indent="-285750">
              <a:buFont typeface="Arial" panose="020B0604020202020204" pitchFamily="34" charset="0"/>
              <a:buChar char="•"/>
            </a:pPr>
            <a:endParaRPr lang="en-IN" sz="2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Only scalar values can be assigned. For example, a statement such as </a:t>
            </a:r>
            <a:r>
              <a:rPr lang="en-US" dirty="0">
                <a:solidFill>
                  <a:srgbClr val="006C86"/>
                </a:solidFill>
                <a:latin typeface="Palatino Linotype" panose="02040502050505030304" pitchFamily="18" charset="0"/>
              </a:rPr>
              <a:t>SET x = (SELECT 1, 2) </a:t>
            </a:r>
            <a:r>
              <a:rPr lang="en-US" sz="2400" dirty="0">
                <a:solidFill>
                  <a:srgbClr val="C00000"/>
                </a:solidFill>
                <a:latin typeface="Palatino Linotype" panose="02040502050505030304" pitchFamily="18" charset="0"/>
              </a:rPr>
              <a:t>is invalid</a:t>
            </a:r>
            <a:r>
              <a:rPr lang="en-US" dirty="0">
                <a:solidFill>
                  <a:schemeClr val="tx2">
                    <a:lumMod val="75000"/>
                  </a:schemeClr>
                </a:solidFill>
                <a:latin typeface="Palatino Linotype" panose="02040502050505030304" pitchFamily="18" charset="0"/>
              </a:rPr>
              <a:t>.</a:t>
            </a:r>
            <a:endParaRPr lang="en-IN" dirty="0">
              <a:solidFill>
                <a:schemeClr val="tx2">
                  <a:lumMod val="75000"/>
                </a:schemeClr>
              </a:solidFill>
              <a:latin typeface="Palatino Linotype" panose="02040502050505030304" pitchFamily="18" charset="0"/>
            </a:endParaRPr>
          </a:p>
        </p:txBody>
      </p:sp>
    </p:spTree>
    <p:extLst>
      <p:ext uri="{BB962C8B-B14F-4D97-AF65-F5344CB8AC3E}">
        <p14:creationId xmlns:p14="http://schemas.microsoft.com/office/powerpoint/2010/main" val="346512444"/>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BDC5B3B-282A-4C8D-B82D-EC4F2D495477}"/>
              </a:ext>
            </a:extLst>
          </p:cNvPr>
          <p:cNvSpPr/>
          <p:nvPr/>
        </p:nvSpPr>
        <p:spPr>
          <a:xfrm>
            <a:off x="292009" y="3145465"/>
            <a:ext cx="11487769" cy="2308324"/>
          </a:xfrm>
          <a:prstGeom prst="rect">
            <a:avLst/>
          </a:prstGeom>
        </p:spPr>
        <p:txBody>
          <a:bodyPr wrap="square">
            <a:spAutoFit/>
          </a:bodyPr>
          <a:lstStyle/>
          <a:p>
            <a:pPr marL="285750" indent="-285750" algn="just">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pro1;</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73050" algn="just"/>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IN" dirty="0">
                <a:solidFill>
                  <a:srgbClr val="0077AA"/>
                </a:solidFill>
                <a:latin typeface="Segoe UI Semilight" panose="020B0402040204020203" pitchFamily="34" charset="0"/>
                <a:cs typeface="Segoe UI Semilight" panose="020B0402040204020203" pitchFamily="34" charset="0"/>
              </a:rPr>
              <a:t>begin</a:t>
            </a:r>
            <a:endParaRPr lang="en-US" dirty="0">
              <a:solidFill>
                <a:srgbClr val="0077AA"/>
              </a:solidFill>
              <a:latin typeface="Segoe UI Semilight" panose="020B0402040204020203" pitchFamily="34" charset="0"/>
              <a:cs typeface="Segoe UI Semilight" panose="020B0402040204020203" pitchFamily="34" charset="0"/>
            </a:endParaRP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a:t>
            </a:r>
            <a:r>
              <a:rPr lang="en-US" dirty="0">
                <a:solidFill>
                  <a:srgbClr val="990055"/>
                </a:solidFill>
                <a:latin typeface="Segoe UI Semilight" panose="020B0402040204020203" pitchFamily="34" charset="0"/>
                <a:cs typeface="Segoe UI Semilight" panose="020B0402040204020203" pitchFamily="34" charset="0"/>
              </a:rPr>
              <a:t>0</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SELECT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FROM x;</a:t>
            </a:r>
          </a:p>
          <a:p>
            <a:pPr marL="273050" algn="just"/>
            <a:r>
              <a:rPr lang="en-IN"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2" name="Rectangle 1">
            <a:extLst>
              <a:ext uri="{FF2B5EF4-FFF2-40B4-BE49-F238E27FC236}">
                <a16:creationId xmlns:a16="http://schemas.microsoft.com/office/drawing/2014/main" id="{BFFA65AB-5645-0610-3203-103E7FFB703F}"/>
              </a:ext>
            </a:extLst>
          </p:cNvPr>
          <p:cNvSpPr/>
          <p:nvPr/>
        </p:nvSpPr>
        <p:spPr>
          <a:xfrm>
            <a:off x="296068" y="332656"/>
            <a:ext cx="11487769" cy="1231106"/>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local variable takes precedence over a routine parameter or table column.</a:t>
            </a:r>
          </a:p>
          <a:p>
            <a:pPr marL="342900" indent="-342900" algn="just">
              <a:buFont typeface="Arial" panose="020B0604020202020204" pitchFamily="34" charset="0"/>
              <a:buChar char="•"/>
            </a:pPr>
            <a:endParaRPr lang="en-US" sz="6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routine parameter takes precedence over a table column.</a:t>
            </a:r>
            <a:endParaRPr lang="en-IN" dirty="0">
              <a:solidFill>
                <a:schemeClr val="tx1">
                  <a:lumMod val="95000"/>
                  <a:lumOff val="5000"/>
                </a:schemeClr>
              </a:solidFill>
              <a:latin typeface="Palatino Linotype" panose="02040502050505030304" pitchFamily="18" charset="0"/>
              <a:cs typeface="Segoe UI Light" panose="020B0502040204020203" pitchFamily="34" charset="0"/>
            </a:endParaRPr>
          </a:p>
        </p:txBody>
      </p:sp>
      <p:sp>
        <p:nvSpPr>
          <p:cNvPr id="4" name="Rectangle 3">
            <a:extLst>
              <a:ext uri="{FF2B5EF4-FFF2-40B4-BE49-F238E27FC236}">
                <a16:creationId xmlns:a16="http://schemas.microsoft.com/office/drawing/2014/main" id="{AA1B14A5-4436-0395-EEE8-782BE650EF1E}"/>
              </a:ext>
            </a:extLst>
          </p:cNvPr>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11" name="TextBox 10">
            <a:extLst>
              <a:ext uri="{FF2B5EF4-FFF2-40B4-BE49-F238E27FC236}">
                <a16:creationId xmlns:a16="http://schemas.microsoft.com/office/drawing/2014/main" id="{60BE6B66-9F62-F238-F71B-BE2BBD370DA9}"/>
              </a:ext>
            </a:extLst>
          </p:cNvPr>
          <p:cNvSpPr txBox="1"/>
          <p:nvPr/>
        </p:nvSpPr>
        <p:spPr>
          <a:xfrm>
            <a:off x="292009" y="5873678"/>
            <a:ext cx="6094378" cy="369332"/>
          </a:xfrm>
          <a:prstGeom prst="rect">
            <a:avLst/>
          </a:prstGeom>
          <a:noFill/>
        </p:spPr>
        <p:txBody>
          <a:bodyPr wrap="square">
            <a:spAutoFit/>
          </a:bodyPr>
          <a:lstStyle/>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mysql&gt; </a:t>
            </a:r>
            <a:r>
              <a:rPr lang="en-US">
                <a:solidFill>
                  <a:schemeClr val="tx1">
                    <a:lumMod val="95000"/>
                    <a:lumOff val="5000"/>
                  </a:schemeClr>
                </a:solidFill>
                <a:latin typeface="Segoe UI Semilight" panose="020B0402040204020203" pitchFamily="34" charset="0"/>
                <a:cs typeface="Segoe UI Semilight" panose="020B0402040204020203" pitchFamily="34" charset="0"/>
              </a:rPr>
              <a:t>CALL </a:t>
            </a:r>
            <a:r>
              <a:rPr lang="en-US" dirty="0">
                <a:solidFill>
                  <a:srgbClr val="990055"/>
                </a:solidFill>
                <a:latin typeface="Segoe UI Semilight" panose="020B0402040204020203" pitchFamily="34" charset="0"/>
                <a:cs typeface="Segoe UI Semilight" panose="020B0402040204020203" pitchFamily="34" charset="0"/>
              </a:rPr>
              <a:t>pro1(12</a:t>
            </a:r>
            <a:r>
              <a:rPr lang="en-US">
                <a:solidFill>
                  <a:schemeClr val="tx1">
                    <a:lumMod val="95000"/>
                    <a:lumOff val="5000"/>
                  </a:schemeClr>
                </a:solidFill>
                <a:latin typeface="Segoe UI Semilight" panose="020B0402040204020203" pitchFamily="34" charset="0"/>
                <a:cs typeface="Segoe UI Semilight" panose="020B0402040204020203" pitchFamily="34" charset="0"/>
              </a:rPr>
              <a:t>); </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p:txBody>
      </p:sp>
      <p:graphicFrame>
        <p:nvGraphicFramePr>
          <p:cNvPr id="13" name="Table 13">
            <a:extLst>
              <a:ext uri="{FF2B5EF4-FFF2-40B4-BE49-F238E27FC236}">
                <a16:creationId xmlns:a16="http://schemas.microsoft.com/office/drawing/2014/main" id="{DAC14B68-5801-9032-99F1-F21F6B88C5CB}"/>
              </a:ext>
            </a:extLst>
          </p:cNvPr>
          <p:cNvGraphicFramePr>
            <a:graphicFrameLocks noGrp="1"/>
          </p:cNvGraphicFramePr>
          <p:nvPr>
            <p:extLst>
              <p:ext uri="{D42A27DB-BD31-4B8C-83A1-F6EECF244321}">
                <p14:modId xmlns:p14="http://schemas.microsoft.com/office/powerpoint/2010/main" val="3768055320"/>
              </p:ext>
            </p:extLst>
          </p:nvPr>
        </p:nvGraphicFramePr>
        <p:xfrm>
          <a:off x="407368" y="1809690"/>
          <a:ext cx="1540006" cy="748684"/>
        </p:xfrm>
        <a:graphic>
          <a:graphicData uri="http://schemas.openxmlformats.org/drawingml/2006/table">
            <a:tbl>
              <a:tblPr firstRow="1" bandRow="1">
                <a:tableStyleId>{5940675A-B579-460E-94D1-54222C63F5DA}</a:tableStyleId>
              </a:tblPr>
              <a:tblGrid>
                <a:gridCol w="770003">
                  <a:extLst>
                    <a:ext uri="{9D8B030D-6E8A-4147-A177-3AD203B41FA5}">
                      <a16:colId xmlns:a16="http://schemas.microsoft.com/office/drawing/2014/main" val="1126579393"/>
                    </a:ext>
                  </a:extLst>
                </a:gridCol>
                <a:gridCol w="770003">
                  <a:extLst>
                    <a:ext uri="{9D8B030D-6E8A-4147-A177-3AD203B41FA5}">
                      <a16:colId xmlns:a16="http://schemas.microsoft.com/office/drawing/2014/main" val="629513780"/>
                    </a:ext>
                  </a:extLst>
                </a:gridCol>
              </a:tblGrid>
              <a:tr h="370840">
                <a:tc>
                  <a:txBody>
                    <a:bodyPr/>
                    <a:lstStyle/>
                    <a:p>
                      <a:pPr algn="ctr"/>
                      <a:r>
                        <a:rPr lang="en-IN" dirty="0">
                          <a:latin typeface="Arial" panose="020B0604020202020204" pitchFamily="34" charset="0"/>
                          <a:cs typeface="Arial" panose="020B0604020202020204" pitchFamily="34" charset="0"/>
                        </a:rPr>
                        <a:t>C1</a:t>
                      </a:r>
                    </a:p>
                  </a:txBody>
                  <a:tcPr/>
                </a:tc>
                <a:tc>
                  <a:txBody>
                    <a:bodyPr/>
                    <a:lstStyle/>
                    <a:p>
                      <a:pPr algn="ctr"/>
                      <a:r>
                        <a:rPr lang="en-IN" dirty="0">
                          <a:latin typeface="Arial" panose="020B0604020202020204" pitchFamily="34" charset="0"/>
                          <a:cs typeface="Arial" panose="020B0604020202020204" pitchFamily="34" charset="0"/>
                        </a:rPr>
                        <a:t>C2</a:t>
                      </a:r>
                    </a:p>
                  </a:txBody>
                  <a:tcPr/>
                </a:tc>
                <a:extLst>
                  <a:ext uri="{0D108BD9-81ED-4DB2-BD59-A6C34878D82A}">
                    <a16:rowId xmlns:a16="http://schemas.microsoft.com/office/drawing/2014/main" val="452399927"/>
                  </a:ext>
                </a:extLst>
              </a:tr>
              <a:tr h="377844">
                <a:tc>
                  <a:txBody>
                    <a:bodyPr/>
                    <a:lstStyle/>
                    <a:p>
                      <a:pPr algn="ctr"/>
                      <a:r>
                        <a:rPr lang="en-IN" dirty="0">
                          <a:latin typeface="Arial" panose="020B0604020202020204" pitchFamily="34" charset="0"/>
                          <a:cs typeface="Arial" panose="020B0604020202020204" pitchFamily="34" charset="0"/>
                        </a:rPr>
                        <a:t>7</a:t>
                      </a:r>
                    </a:p>
                  </a:txBody>
                  <a:tcPr/>
                </a:tc>
                <a:tc>
                  <a:txBody>
                    <a:bodyPr/>
                    <a:lstStyle/>
                    <a:p>
                      <a:pPr algn="ctr"/>
                      <a:r>
                        <a:rPr lang="en-IN" dirty="0">
                          <a:latin typeface="Arial" panose="020B0604020202020204" pitchFamily="34" charset="0"/>
                          <a:cs typeface="Arial" panose="020B0604020202020204" pitchFamily="34" charset="0"/>
                        </a:rPr>
                        <a:t>7</a:t>
                      </a:r>
                    </a:p>
                  </a:txBody>
                  <a:tcPr/>
                </a:tc>
                <a:extLst>
                  <a:ext uri="{0D108BD9-81ED-4DB2-BD59-A6C34878D82A}">
                    <a16:rowId xmlns:a16="http://schemas.microsoft.com/office/drawing/2014/main" val="2167732677"/>
                  </a:ext>
                </a:extLst>
              </a:tr>
            </a:tbl>
          </a:graphicData>
        </a:graphic>
      </p:graphicFrame>
    </p:spTree>
    <p:extLst>
      <p:ext uri="{BB962C8B-B14F-4D97-AF65-F5344CB8AC3E}">
        <p14:creationId xmlns:p14="http://schemas.microsoft.com/office/powerpoint/2010/main" val="3708262597"/>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(SELECT 1001);</a:t>
            </a:r>
          </a:p>
          <a:p>
            <a:pPr marL="261938"/>
            <a:r>
              <a:rPr lang="en-US" dirty="0">
                <a:latin typeface="Segoe UI Semilight" panose="020B0402040204020203" pitchFamily="34" charset="0"/>
                <a:cs typeface="Segoe UI Semilight" panose="020B0402040204020203" pitchFamily="34" charset="0"/>
              </a:rPr>
              <a:t>   SET @y := (SELECT 2001);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5663952" y="4069308"/>
            <a:ext cx="618874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 (SELECT 1002);</a:t>
            </a:r>
          </a:p>
          <a:p>
            <a:pPr marL="261938"/>
            <a:r>
              <a:rPr lang="en-US" dirty="0">
                <a:latin typeface="Segoe UI Semilight" panose="020B0402040204020203" pitchFamily="34" charset="0"/>
                <a:cs typeface="Segoe UI Semilight" panose="020B0402040204020203" pitchFamily="34" charset="0"/>
              </a:rPr>
              <a:t>    SET @y := (SELECT 2002);</a:t>
            </a:r>
          </a:p>
          <a:p>
            <a:pPr marL="261938"/>
            <a:r>
              <a:rPr lang="en-US" dirty="0">
                <a:latin typeface="Segoe UI Semilight" panose="020B04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cs typeface="Segoe UI Semilight" panose="020B0402040204020203" pitchFamily="34" charset="0"/>
              </a:rPr>
              <a:t>(x);</a:t>
            </a:r>
            <a:r>
              <a:rPr lang="en-IN" dirty="0">
                <a:latin typeface="Segoe UI Semilight" panose="020B04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84427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A layer refers to pieces of software that are logically separated, but typically live within the same process and machine.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instead, refers to pieces of software that live in distinct processes or AppDomains or machines.</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refers to physical separation; a layer is about logical separation.</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1171020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In </a:t>
            </a:r>
            <a:r>
              <a:rPr lang="en-US" sz="2000" i="0" dirty="0">
                <a:solidFill>
                  <a:srgbClr val="222222"/>
                </a:solidFill>
                <a:effectLst/>
                <a:latin typeface="Palatino Linotype" panose="02040502050505030304" pitchFamily="18" charset="0"/>
              </a:rPr>
              <a:t>DBMS</a:t>
            </a:r>
            <a:r>
              <a:rPr lang="en-US" sz="2000" b="0" i="0" dirty="0">
                <a:solidFill>
                  <a:srgbClr val="222222"/>
                </a:solidFill>
                <a:effectLst/>
                <a:latin typeface="Palatino Linotype" panose="02040502050505030304" pitchFamily="18" charset="0"/>
              </a:rPr>
              <a:t>, </a:t>
            </a:r>
            <a:r>
              <a:rPr lang="en-US" sz="2000" b="1" i="0" dirty="0">
                <a:solidFill>
                  <a:srgbClr val="222222"/>
                </a:solidFill>
                <a:effectLst/>
                <a:latin typeface="Palatino Linotype" panose="02040502050505030304" pitchFamily="18" charset="0"/>
              </a:rPr>
              <a:t>a degree of relationship</a:t>
            </a:r>
            <a:r>
              <a:rPr lang="en-US" sz="2000" b="0" i="0" dirty="0">
                <a:solidFill>
                  <a:srgbClr val="222222"/>
                </a:solidFill>
                <a:effectLst/>
                <a:latin typeface="Palatino Linotype" panose="02040502050505030304" pitchFamily="18" charset="0"/>
              </a:rPr>
              <a:t> represents the number of entity types that associate in a relationship.</a:t>
            </a:r>
            <a:endParaRPr lang="en-IN" sz="2000" dirty="0">
              <a:latin typeface="Palatino Linotype" panose="02040502050505030304" pitchFamily="18" charset="0"/>
            </a:endParaRPr>
          </a:p>
        </p:txBody>
      </p:sp>
      <p:sp>
        <p:nvSpPr>
          <p:cNvPr id="5" name="TextBox 4">
            <a:extLst>
              <a:ext uri="{FF2B5EF4-FFF2-40B4-BE49-F238E27FC236}">
                <a16:creationId xmlns:a16="http://schemas.microsoft.com/office/drawing/2014/main" id="{491C8D1D-57F3-0D38-67AF-5D57B829CB72}"/>
              </a:ext>
            </a:extLst>
          </p:cNvPr>
          <p:cNvSpPr txBox="1"/>
          <p:nvPr/>
        </p:nvSpPr>
        <p:spPr>
          <a:xfrm>
            <a:off x="551384" y="4509120"/>
            <a:ext cx="3312368" cy="1881990"/>
          </a:xfrm>
          <a:prstGeom prst="rect">
            <a:avLst/>
          </a:prstGeom>
          <a:noFill/>
        </p:spPr>
        <p:txBody>
          <a:bodyPr wrap="square">
            <a:spAutoFit/>
          </a:bodyPr>
          <a:lstStyle/>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Unary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Binary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Ternary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N-</a:t>
            </a:r>
            <a:r>
              <a:rPr lang="en-IN" sz="2000" b="0" i="0" dirty="0" err="1">
                <a:solidFill>
                  <a:srgbClr val="273239"/>
                </a:solidFill>
                <a:effectLst/>
                <a:latin typeface="Arial" panose="020B0604020202020204" pitchFamily="34" charset="0"/>
                <a:cs typeface="Arial" panose="020B0604020202020204" pitchFamily="34" charset="0"/>
              </a:rPr>
              <a:t>ary</a:t>
            </a:r>
            <a:endParaRPr lang="en-IN" sz="2000" b="0" i="0" dirty="0">
              <a:solidFill>
                <a:srgbClr val="273239"/>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85913361"/>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113058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 handler for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1146 CREATE TABLE abc(id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abc;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6313989"/>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PREPARE</a:t>
            </a:r>
            <a:r>
              <a:rPr lang="en-US" b="0" i="0" dirty="0">
                <a:solidFill>
                  <a:srgbClr val="000000"/>
                </a:solidFill>
                <a:effectLst/>
                <a:latin typeface="Liberation Mono"/>
              </a:rPr>
              <a:t> STMT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EXECUTE</a:t>
            </a:r>
            <a:r>
              <a:rPr lang="en-US" b="0" i="0" dirty="0">
                <a:solidFill>
                  <a:srgbClr val="000000"/>
                </a:solidFill>
                <a:effectLst/>
                <a:latin typeface="Liberation Mono"/>
              </a:rPr>
              <a:t> STMT </a:t>
            </a:r>
            <a:r>
              <a:rPr lang="en-US" b="0" i="0" dirty="0">
                <a:solidFill>
                  <a:srgbClr val="0077AA"/>
                </a:solidFill>
                <a:effectLst/>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6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78800" y="870467"/>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6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
        <p:nvSpPr>
          <p:cNvPr id="37" name="TextBox 36">
            <a:extLst>
              <a:ext uri="{FF2B5EF4-FFF2-40B4-BE49-F238E27FC236}">
                <a16:creationId xmlns:a16="http://schemas.microsoft.com/office/drawing/2014/main" id="{DD75BE6C-DA9C-8826-CC0D-8AB26BA2840B}"/>
              </a:ext>
            </a:extLst>
          </p:cNvPr>
          <p:cNvSpPr txBox="1"/>
          <p:nvPr/>
        </p:nvSpPr>
        <p:spPr>
          <a:xfrm>
            <a:off x="8855668" y="109144"/>
            <a:ext cx="2676188"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latin typeface="Liberation Mono"/>
                <a:cs typeface="Segoe UI Semilight" panose="020B0402040204020203" pitchFamily="34" charset="0"/>
              </a:rPr>
              <a:t> found_rows();</a:t>
            </a:r>
          </a:p>
        </p:txBody>
      </p:sp>
    </p:spTree>
    <p:extLst>
      <p:ext uri="{BB962C8B-B14F-4D97-AF65-F5344CB8AC3E}">
        <p14:creationId xmlns:p14="http://schemas.microsoft.com/office/powerpoint/2010/main" val="3844564716"/>
      </p:ext>
    </p:extLst>
  </p:cSld>
  <p:clrMapOvr>
    <a:masterClrMapping/>
  </p:clrMapOvr>
  <p:transition/>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     SELECT </a:t>
            </a:r>
            <a:r>
              <a:rPr lang="en-US" dirty="0">
                <a:latin typeface="Segoe UI Semilight" panose="020B0402040204020203" pitchFamily="34" charset="0"/>
                <a:cs typeface="Segoe UI Semilight" panose="020B0402040204020203" pitchFamily="34" charset="0"/>
              </a:rPr>
              <a:t>found_rows();</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  found_rows() </a:t>
            </a:r>
          </a:p>
        </p:txBody>
      </p:sp>
    </p:spTree>
    <p:extLst>
      <p:ext uri="{BB962C8B-B14F-4D97-AF65-F5344CB8AC3E}">
        <p14:creationId xmlns:p14="http://schemas.microsoft.com/office/powerpoint/2010/main" val="2769147476"/>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v_dob</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v_dob</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v_dob</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63198"/>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4941168"/>
            <a:ext cx="11617986" cy="1661993"/>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OUT or INOUT modifiers to the parameters.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99356" y="692696"/>
            <a:ext cx="11576654" cy="338554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p>
          <a:p>
            <a:r>
              <a:rPr lang="en-IN" dirty="0">
                <a:solidFill>
                  <a:srgbClr val="FF0000"/>
                </a:solidFill>
                <a:latin typeface="Arial" panose="020B0604020202020204" pitchFamily="34" charset="0"/>
                <a:cs typeface="Arial" panose="020B0604020202020204" pitchFamily="34" charset="0"/>
              </a:rPr>
              <a:t>       e.g</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db1</a:t>
            </a:r>
            <a:r>
              <a:rPr lang="en-IN" dirty="0">
                <a:latin typeface="Arial" panose="020B0604020202020204" pitchFamily="34" charset="0"/>
                <a:cs typeface="Arial" panose="020B0604020202020204" pitchFamily="34" charset="0"/>
              </a:rPr>
              <a:t>.length();</a:t>
            </a: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a:t>
            </a:r>
            <a:r>
              <a:rPr lang="en-IN" dirty="0">
                <a:solidFill>
                  <a:srgbClr val="C00000"/>
                </a:solidFill>
                <a:latin typeface="Arial" panose="020B0604020202020204" pitchFamily="34" charset="0"/>
                <a:cs typeface="Arial" panose="020B0604020202020204" pitchFamily="34" charset="0"/>
              </a:rPr>
              <a:t>Dynamic</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SQL</a:t>
            </a:r>
            <a:r>
              <a:rPr lang="en-IN" dirty="0">
                <a:latin typeface="Arial" panose="020B0604020202020204" pitchFamily="34" charset="0"/>
                <a:cs typeface="Arial" panose="020B0604020202020204" pitchFamily="34" charset="0"/>
              </a:rPr>
              <a: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a:t>
            </a:r>
            <a:r>
              <a:rPr lang="en-IN" dirty="0">
                <a:solidFill>
                  <a:srgbClr val="C00000"/>
                </a:solidFill>
                <a:latin typeface="Arial" panose="020B0604020202020204" pitchFamily="34" charset="0"/>
                <a:cs typeface="Arial" panose="020B0604020202020204" pitchFamily="34" charset="0"/>
              </a:rPr>
              <a:t>EXPLICIT</a:t>
            </a:r>
            <a:r>
              <a:rPr lang="en-IN" dirty="0">
                <a:latin typeface="Arial" panose="020B0604020202020204" pitchFamily="34" charset="0"/>
                <a:cs typeface="Arial" panose="020B0604020202020204" pitchFamily="34" charset="0"/>
              </a:rPr>
              <a:t> or </a:t>
            </a:r>
            <a:r>
              <a:rPr lang="en-IN" dirty="0">
                <a:solidFill>
                  <a:srgbClr val="C00000"/>
                </a:solidFill>
                <a:latin typeface="Arial" panose="020B0604020202020204" pitchFamily="34" charset="0"/>
                <a:cs typeface="Arial" panose="020B0604020202020204" pitchFamily="34" charset="0"/>
              </a:rPr>
              <a:t>IMPLICIT</a:t>
            </a:r>
            <a:r>
              <a:rPr lang="en-IN" dirty="0">
                <a:latin typeface="Arial" panose="020B0604020202020204" pitchFamily="34" charset="0"/>
                <a:cs typeface="Arial" panose="020B0604020202020204" pitchFamily="34" charset="0"/>
              </a:rPr>
              <a: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3" name="Rectangle 2">
            <a:extLst>
              <a:ext uri="{FF2B5EF4-FFF2-40B4-BE49-F238E27FC236}">
                <a16:creationId xmlns:a16="http://schemas.microsoft.com/office/drawing/2014/main" id="{DB0D6903-6324-363C-EC08-DF7A9C9465FA}"/>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a:t>
            </a:r>
          </a:p>
        </p:txBody>
      </p:sp>
    </p:spTree>
    <p:extLst>
      <p:ext uri="{BB962C8B-B14F-4D97-AF65-F5344CB8AC3E}">
        <p14:creationId xmlns:p14="http://schemas.microsoft.com/office/powerpoint/2010/main" val="155520840"/>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MAX(deptno) + 1  FROM dept);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y, z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 default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cnt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default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CAST(CHAR(FLOOR(65 + RAND() * 27)) as CHAR) INTO y;</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CAST(CHAR(FLOOR( 97 + RAND() * 27)) as CHAR) INTO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CONCAT(x, y,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cnt &gt; 2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cnt := cnt + 1;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US" dirty="0">
                <a:solidFill>
                  <a:srgbClr val="FD8603"/>
                </a:solidFill>
                <a:latin typeface="Segoe UI Semilight" panose="020B0402040204020203" pitchFamily="34" charset="0"/>
                <a:cs typeface="Segoe UI Semilight" panose="020B0402040204020203" pitchFamily="34" charset="0"/>
              </a:rPr>
              <a:t>    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2594162759"/>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lbl:loop</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with cursor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y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 default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deptno, dname FROM dept ORDER BY deptno DESC;</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1329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open c1;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fetch c1 into x, y;</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concat(x, "  ", y, " ","\n  ", z);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2602056"/>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415946"/>
            <a:ext cx="11303424" cy="400110"/>
          </a:xfrm>
          <a:prstGeom prst="rect">
            <a:avLst/>
          </a:prstGeom>
          <a:noFill/>
        </p:spPr>
        <p:txBody>
          <a:bodyPr wrap="square">
            <a:spAutoFit/>
          </a:bodyPr>
          <a:lstStyle/>
          <a:p>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a:t>
            </a:r>
            <a:r>
              <a:rPr lang="en-US" sz="20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Explicit or implicit commit </a:t>
            </a:r>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is not allowed in stored function or trigger.</a:t>
            </a:r>
            <a:endParaRPr lang="en-IN" sz="2000" dirty="0"/>
          </a:p>
        </p:txBody>
      </p:sp>
    </p:spTree>
    <p:extLst>
      <p:ext uri="{BB962C8B-B14F-4D97-AF65-F5344CB8AC3E}">
        <p14:creationId xmlns:p14="http://schemas.microsoft.com/office/powerpoint/2010/main" val="1440917904"/>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24944"/>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61698"/>
            <a:ext cx="11377264" cy="2492990"/>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ERROR 1415 (0A000): Not allowed to return a result set from a trigger.</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a:t>
            </a:r>
            <a:r>
              <a:rPr lang="en-IN" b="1" dirty="0">
                <a:latin typeface="Arial" panose="020B0604020202020204" pitchFamily="34" charset="0"/>
                <a:cs typeface="Arial" panose="020B0604020202020204" pitchFamily="34" charset="0"/>
              </a:rPr>
              <a:t>By default, triggers that have the same trigger event and action time activate in the order they were created.</a:t>
            </a:r>
          </a:p>
        </p:txBody>
      </p:sp>
      <p:sp>
        <p:nvSpPr>
          <p:cNvPr id="7" name="TextBox 6">
            <a:extLst>
              <a:ext uri="{FF2B5EF4-FFF2-40B4-BE49-F238E27FC236}">
                <a16:creationId xmlns:a16="http://schemas.microsoft.com/office/drawing/2014/main" id="{9109F0B2-5C1E-4B43-A5A7-180639AB1DA6}"/>
              </a:ext>
            </a:extLst>
          </p:cNvPr>
          <p:cNvSpPr txBox="1"/>
          <p:nvPr/>
        </p:nvSpPr>
        <p:spPr>
          <a:xfrm>
            <a:off x="119336" y="71333"/>
            <a:ext cx="11414062" cy="2185214"/>
          </a:xfrm>
          <a:prstGeom prst="rect">
            <a:avLst/>
          </a:prstGeom>
          <a:noFill/>
        </p:spPr>
        <p:txBody>
          <a:bodyPr wrap="square">
            <a:spAutoFit/>
          </a:bodyPr>
          <a:lstStyle/>
          <a:p>
            <a:pPr algn="l"/>
            <a:r>
              <a:rPr lang="en-US" b="1" i="0" dirty="0">
                <a:solidFill>
                  <a:srgbClr val="3A3A3A"/>
                </a:solidFill>
                <a:effectLst/>
                <a:latin typeface="Work Sans" panose="020B0604020202020204" pitchFamily="2" charset="0"/>
              </a:rPr>
              <a:t>Triggers are mainly required for the following purposes:</a:t>
            </a:r>
          </a:p>
          <a:p>
            <a:pPr algn="l"/>
            <a:endParaRPr lang="en-US" sz="8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To maintain complex integrity constraints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Auditing table information by recording the changes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Signaling other program actions when changes are made to the table</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Enforcing complex business rules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Preventing invalid transactions</a:t>
            </a:r>
          </a:p>
        </p:txBody>
      </p:sp>
      <p:sp>
        <p:nvSpPr>
          <p:cNvPr id="4" name="TextBox 3">
            <a:extLst>
              <a:ext uri="{FF2B5EF4-FFF2-40B4-BE49-F238E27FC236}">
                <a16:creationId xmlns:a16="http://schemas.microsoft.com/office/drawing/2014/main" id="{452EE37F-CA72-763E-17C9-EDB94FF33AD8}"/>
              </a:ext>
            </a:extLst>
          </p:cNvPr>
          <p:cNvSpPr txBox="1"/>
          <p:nvPr/>
        </p:nvSpPr>
        <p:spPr>
          <a:xfrm>
            <a:off x="9048328" y="106757"/>
            <a:ext cx="3024336" cy="923330"/>
          </a:xfrm>
          <a:prstGeom prst="rect">
            <a:avLst/>
          </a:prstGeom>
          <a:noFill/>
        </p:spPr>
        <p:txBody>
          <a:bodyPr wrap="square">
            <a:spAutoFit/>
          </a:bodyPr>
          <a:lstStyle/>
          <a:p>
            <a:r>
              <a:rPr lang="en-US" i="0" dirty="0">
                <a:solidFill>
                  <a:srgbClr val="C00000"/>
                </a:solidFill>
                <a:effectLst/>
                <a:latin typeface="Open Sans" panose="020B0606030504020204" pitchFamily="34" charset="0"/>
              </a:rPr>
              <a:t>Triggers activate only for changes made to tables by SQL statements.</a:t>
            </a:r>
            <a:endParaRPr lang="en-IN" dirty="0">
              <a:solidFill>
                <a:srgbClr val="C00000"/>
              </a:solidFill>
            </a:endParaRPr>
          </a:p>
        </p:txBody>
      </p:sp>
    </p:spTree>
    <p:extLst>
      <p:ext uri="{BB962C8B-B14F-4D97-AF65-F5344CB8AC3E}">
        <p14:creationId xmlns:p14="http://schemas.microsoft.com/office/powerpoint/2010/main" val="2024117397"/>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65357874"/>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74906"/>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
        <p:nvSpPr>
          <p:cNvPr id="5" name="TextBox 9">
            <a:extLst>
              <a:ext uri="{FF2B5EF4-FFF2-40B4-BE49-F238E27FC236}">
                <a16:creationId xmlns:a16="http://schemas.microsoft.com/office/drawing/2014/main" id="{ED6AB609-4DBC-4041-8E45-D7BB642149F7}"/>
              </a:ext>
            </a:extLst>
          </p:cNvPr>
          <p:cNvSpPr txBox="1"/>
          <p:nvPr/>
        </p:nvSpPr>
        <p:spPr>
          <a:xfrm>
            <a:off x="190224"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6" name="TextBox 9">
            <a:extLst>
              <a:ext uri="{FF2B5EF4-FFF2-40B4-BE49-F238E27FC236}">
                <a16:creationId xmlns:a16="http://schemas.microsoft.com/office/drawing/2014/main" id="{AD2A88C9-C9BB-6BBF-E126-09986EDB8DA4}"/>
              </a:ext>
            </a:extLst>
          </p:cNvPr>
          <p:cNvSpPr txBox="1"/>
          <p:nvPr/>
        </p:nvSpPr>
        <p:spPr>
          <a:xfrm>
            <a:off x="6240016"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475900113"/>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592855"/>
            <a:ext cx="9614812"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400" dirty="0">
                <a:solidFill>
                  <a:srgbClr val="F63122"/>
                </a:solidFill>
                <a:latin typeface="Arial" pitchFamily="34" charset="0"/>
                <a:cs typeface="Arial" pitchFamily="34" charset="0"/>
              </a:rPr>
              <a:t>one-to-one</a:t>
            </a:r>
            <a:r>
              <a:rPr lang="en-US" sz="2400" dirty="0">
                <a:latin typeface="Arial" pitchFamily="34" charset="0"/>
                <a:cs typeface="Arial" pitchFamily="34" charset="0"/>
              </a:rPr>
              <a:t> (1:1)</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one-to-many</a:t>
            </a:r>
            <a:r>
              <a:rPr lang="en-US" sz="2400" dirty="0">
                <a:latin typeface="Arial" pitchFamily="34" charset="0"/>
                <a:cs typeface="Arial" pitchFamily="34" charset="0"/>
              </a:rPr>
              <a:t> (1:M)</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many-to-many</a:t>
            </a:r>
            <a:r>
              <a:rPr lang="en-US" sz="2400" dirty="0">
                <a:latin typeface="Arial" pitchFamily="34" charset="0"/>
                <a:cs typeface="Arial" pitchFamily="34" charset="0"/>
              </a:rPr>
              <a:t>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591944" y="2056256"/>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8832304" y="4878853"/>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6960096" y="3069104"/>
            <a:ext cx="2828925" cy="1333500"/>
          </a:xfrm>
          <a:prstGeom prst="rect">
            <a:avLst/>
          </a:prstGeom>
        </p:spPr>
      </p:pic>
      <p:sp>
        <p:nvSpPr>
          <p:cNvPr id="4" name="Rectangle 3"/>
          <p:cNvSpPr/>
          <p:nvPr/>
        </p:nvSpPr>
        <p:spPr>
          <a:xfrm>
            <a:off x="695400" y="1174532"/>
            <a:ext cx="6410934" cy="523220"/>
          </a:xfrm>
          <a:prstGeom prst="rect">
            <a:avLst/>
          </a:prstGeom>
        </p:spPr>
        <p:txBody>
          <a:bodyPr wrap="square">
            <a:spAutoFit/>
          </a:bodyPr>
          <a:lstStyle/>
          <a:p>
            <a:r>
              <a:rPr lang="en-IN" sz="2800" dirty="0">
                <a:latin typeface="Arial" panose="020B0604020202020204" pitchFamily="34" charset="0"/>
                <a:cs typeface="Arial" panose="020B0604020202020204" pitchFamily="34" charset="0"/>
              </a:rPr>
              <a:t>Common relationship</a:t>
            </a:r>
            <a:endParaRPr lang="en-IN" sz="28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cxnSp>
        <p:nvCxnSpPr>
          <p:cNvPr id="12" name="Straight Arrow Connector 11">
            <a:extLst>
              <a:ext uri="{FF2B5EF4-FFF2-40B4-BE49-F238E27FC236}">
                <a16:creationId xmlns:a16="http://schemas.microsoft.com/office/drawing/2014/main" id="{C2B009D3-FEA8-FFC1-CBF3-4C2F768C3443}"/>
              </a:ext>
            </a:extLst>
          </p:cNvPr>
          <p:cNvCxnSpPr>
            <a:endCxn id="7" idx="1"/>
          </p:cNvCxnSpPr>
          <p:nvPr/>
        </p:nvCxnSpPr>
        <p:spPr>
          <a:xfrm flipV="1">
            <a:off x="3647728" y="2451544"/>
            <a:ext cx="1944216" cy="3678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5D1C4D99-C188-F4C4-65BC-A10B9460E9AE}"/>
              </a:ext>
            </a:extLst>
          </p:cNvPr>
          <p:cNvCxnSpPr/>
          <p:nvPr/>
        </p:nvCxnSpPr>
        <p:spPr>
          <a:xfrm>
            <a:off x="3900867" y="3562351"/>
            <a:ext cx="2915213" cy="37070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7A0F4AD-278D-E59A-C7E7-95E977788AA6}"/>
              </a:ext>
            </a:extLst>
          </p:cNvPr>
          <p:cNvCxnSpPr>
            <a:cxnSpLocks/>
            <a:endCxn id="8" idx="1"/>
          </p:cNvCxnSpPr>
          <p:nvPr/>
        </p:nvCxnSpPr>
        <p:spPr>
          <a:xfrm>
            <a:off x="4295800" y="4402604"/>
            <a:ext cx="4536504" cy="12049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98376237"/>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a:solidFill>
                  <a:srgbClr val="0077AA"/>
                </a:solidFill>
                <a:latin typeface="Segoe UI Semilight" panose="020B0402040204020203" pitchFamily="34" charset="0"/>
                <a:cs typeface="Segoe UI Semilight" panose="020B0402040204020203" pitchFamily="34" charset="0"/>
              </a:rPr>
              <a:t>DROP TRIGGER IF EXISTS</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a:solidFill>
                  <a:srgbClr val="0077AA"/>
                </a:solidFill>
                <a:latin typeface="Segoe UI Semilight" panose="020B0402040204020203" pitchFamily="34" charset="0"/>
                <a:cs typeface="Segoe UI Semilight" panose="020B0402040204020203" pitchFamily="34" charset="0"/>
              </a:rPr>
              <a:t>CREATE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TRIGGER</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a:solidFill>
                  <a:srgbClr val="0077AA"/>
                </a:solidFill>
                <a:latin typeface="Segoe UI Semilight" panose="020B0402040204020203" pitchFamily="34" charset="0"/>
                <a:cs typeface="Segoe UI Semilight" panose="020B0402040204020203" pitchFamily="34" charset="0"/>
              </a:rPr>
              <a:t>BEFORE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INSERT</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ON</a:t>
            </a:r>
            <a:r>
              <a:rPr lang="en-IN">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a:solidFill>
                  <a:srgbClr val="0077AA"/>
                </a:solidFill>
                <a:latin typeface="Segoe UI Semilight" panose="020B0402040204020203" pitchFamily="34" charset="0"/>
                <a:cs typeface="Segoe UI Semilight" panose="020B0402040204020203" pitchFamily="34" charset="0"/>
              </a:rPr>
              <a:t>FOR</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EACH</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ROW</a:t>
            </a:r>
          </a:p>
          <a:p>
            <a:pPr marL="261938"/>
            <a:r>
              <a:rPr lang="en-IN">
                <a:solidFill>
                  <a:srgbClr val="0077AA"/>
                </a:solidFill>
                <a:latin typeface="Segoe UI Semilight" panose="020B0402040204020203" pitchFamily="34" charset="0"/>
                <a:cs typeface="Segoe UI Semilight" panose="020B0402040204020203" pitchFamily="34" charset="0"/>
              </a:rPr>
              <a:t>begin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a:latin typeface="Segoe UI Semilight" panose="020B0402040204020203" pitchFamily="34" charset="0"/>
                <a:cs typeface="Segoe UI Semilight" panose="020B0402040204020203" pitchFamily="34" charset="0"/>
              </a:rPr>
              <a:t>then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a:solidFill>
                  <a:srgbClr val="669900"/>
                </a:solidFill>
                <a:latin typeface="Segoe UI Semilight" panose="020B0402040204020203" pitchFamily="34" charset="0"/>
                <a:cs typeface="Segoe UI Semilight" panose="020B0402040204020203" pitchFamily="34" charset="0"/>
              </a:rPr>
              <a:t>'42000'</a:t>
            </a:r>
            <a:r>
              <a:rPr lang="en-IN">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a:solidFill>
                  <a:srgbClr val="669900"/>
                </a:solidFill>
                <a:latin typeface="Segoe UI Semilight" panose="020B0402040204020203" pitchFamily="34" charset="0"/>
                <a:cs typeface="Segoe UI Semilight" panose="020B0402040204020203" pitchFamily="34" charset="0"/>
              </a:rPr>
              <a:t>'Invalid department number'</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end</a:t>
            </a:r>
            <a:r>
              <a:rPr lang="en-IN">
                <a:solidFill>
                  <a:srgbClr val="0077AA"/>
                </a:solidFill>
                <a:latin typeface="Segoe UI Semilight" panose="020B04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solidFill>
                  <a:srgbClr val="0077AA"/>
                </a:solidFill>
                <a:latin typeface="Segoe UI Semilight" panose="020B0402040204020203" pitchFamily="34" charset="0"/>
                <a:cs typeface="Segoe UI Semilight" panose="020B0402040204020203" pitchFamily="34" charset="0"/>
              </a:rPr>
              <a:t>end</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092632628"/>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NEW.customerID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err="1">
                <a:latin typeface="Liberation Mono"/>
                <a:cs typeface="Leelawadee UI Semilight" panose="020B0402040204020203" pitchFamily="34" charset="-34"/>
              </a:rPr>
              <a:t>orderID</a:t>
            </a:r>
            <a:r>
              <a:rPr lang="en-IN" dirty="0">
                <a:latin typeface="Liberation Mono"/>
                <a:cs typeface="Leelawadee UI Semilight" panose="020B0402040204020203" pitchFamily="34" charset="-34"/>
              </a:rPr>
              <a:t>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itemID INTO x FROM item WHERE itemID = NEW.itemID;</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C8520ECA-1F5D-1CB9-17F3-5E3B4A382E1E}"/>
              </a:ext>
            </a:extLst>
          </p:cNvPr>
          <p:cNvSpPr/>
          <p:nvPr/>
        </p:nvSpPr>
        <p:spPr>
          <a:xfrm>
            <a:off x="0" y="79058"/>
            <a:ext cx="7920880" cy="707886"/>
          </a:xfrm>
          <a:prstGeom prst="rect">
            <a:avLst/>
          </a:prstGeom>
        </p:spPr>
        <p:txBody>
          <a:bodyPr wrap="square">
            <a:spAutoFit/>
          </a:bodyPr>
          <a:lstStyle/>
          <a:p>
            <a:pPr marL="342900" indent="-342900">
              <a:buFont typeface="Arial" panose="020B0604020202020204" pitchFamily="34" charset="0"/>
              <a:buChar char="•"/>
            </a:pPr>
            <a:r>
              <a:rPr lang="en-IN" sz="2000" dirty="0">
                <a:latin typeface="Arial" pitchFamily="34" charset="0"/>
                <a:cs typeface="Arial" pitchFamily="34" charset="0"/>
              </a:rPr>
              <a:t>ONE patient is allocated ONE bed </a:t>
            </a:r>
            <a:r>
              <a:rPr lang="en-IN" sz="2000" dirty="0">
                <a:solidFill>
                  <a:schemeClr val="bg1"/>
                </a:solidFill>
                <a:latin typeface="Arial" pitchFamily="34" charset="0"/>
                <a:cs typeface="Arial" pitchFamily="34" charset="0"/>
              </a:rPr>
              <a:t>(</a:t>
            </a:r>
          </a:p>
          <a:p>
            <a:pPr marL="342900" indent="-342900">
              <a:buFont typeface="Arial" panose="020B0604020202020204" pitchFamily="34" charset="0"/>
              <a:buChar char="•"/>
            </a:pPr>
            <a:r>
              <a:rPr lang="en-IN" sz="2000" dirty="0">
                <a:latin typeface="Arial" pitchFamily="34" charset="0"/>
                <a:cs typeface="Arial" pitchFamily="34" charset="0"/>
              </a:rPr>
              <a:t>ONE bed is occupied by ONLY ONE patient</a:t>
            </a:r>
          </a:p>
        </p:txBody>
      </p:sp>
    </p:spTree>
    <p:extLst>
      <p:ext uri="{BB962C8B-B14F-4D97-AF65-F5344CB8AC3E}">
        <p14:creationId xmlns:p14="http://schemas.microsoft.com/office/powerpoint/2010/main" val="3594501634"/>
      </p:ext>
    </p:extLst>
  </p:cSld>
  <p:clrMapOvr>
    <a:masterClrMapping/>
  </p:clrMapOvr>
</p:sld>
</file>

<file path=ppt/slides/slide6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a:t>
            </a:r>
            <a:r>
              <a:rPr lang="en-IN" dirty="0" err="1">
                <a:latin typeface="Segoe UI Semilight" panose="020B0402040204020203" pitchFamily="34" charset="0"/>
                <a:cs typeface="Segoe UI Semilight" panose="020B0402040204020203" pitchFamily="34" charset="0"/>
              </a:rPr>
              <a:t>NEW.itemid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
        <p:nvSpPr>
          <p:cNvPr id="3" name="Rectangle 2">
            <a:extLst>
              <a:ext uri="{FF2B5EF4-FFF2-40B4-BE49-F238E27FC236}">
                <a16:creationId xmlns:a16="http://schemas.microsoft.com/office/drawing/2014/main" id="{672B1AD0-5EB5-6B92-0293-948A1AFE69C9}"/>
              </a:ext>
            </a:extLst>
          </p:cNvPr>
          <p:cNvSpPr/>
          <p:nvPr/>
        </p:nvSpPr>
        <p:spPr>
          <a:xfrm>
            <a:off x="263352" y="30777"/>
            <a:ext cx="6410934" cy="400110"/>
          </a:xfrm>
          <a:prstGeom prst="rect">
            <a:avLst/>
          </a:prstGeom>
        </p:spPr>
        <p:txBody>
          <a:bodyPr wrap="square">
            <a:spAutoFit/>
          </a:bodyPr>
          <a:lstStyle/>
          <a:p>
            <a:r>
              <a:rPr lang="en-IN" sz="2000" dirty="0">
                <a:solidFill>
                  <a:srgbClr val="F63122"/>
                </a:solidFill>
                <a:latin typeface="Arial" pitchFamily="34" charset="0"/>
                <a:cs typeface="Arial" pitchFamily="34" charset="0"/>
              </a:rPr>
              <a:t>One and ONLY One </a:t>
            </a:r>
            <a:r>
              <a:rPr lang="en-IN" sz="2000" dirty="0">
                <a:latin typeface="Arial" pitchFamily="34" charset="0"/>
                <a:cs typeface="Arial" pitchFamily="34" charset="0"/>
              </a:rPr>
              <a:t>(||)</a:t>
            </a:r>
            <a:r>
              <a:rPr lang="en-IN" sz="2000" dirty="0">
                <a:solidFill>
                  <a:srgbClr val="F63122"/>
                </a:solidFill>
                <a:latin typeface="Arial" pitchFamily="34" charset="0"/>
                <a:cs typeface="Arial" pitchFamily="34" charset="0"/>
              </a:rPr>
              <a:t> Min &amp; Max only One</a:t>
            </a:r>
          </a:p>
        </p:txBody>
      </p:sp>
    </p:spTree>
    <p:extLst>
      <p:ext uri="{BB962C8B-B14F-4D97-AF65-F5344CB8AC3E}">
        <p14:creationId xmlns:p14="http://schemas.microsoft.com/office/powerpoint/2010/main" val="1671288633"/>
      </p:ext>
    </p:extLst>
  </p:cSld>
  <p:clrMapOvr>
    <a:masterClrMapping/>
  </p:clrMapOvr>
</p:sld>
</file>

<file path=ppt/slides/slide6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&lt;firstname&gt; </a:t>
            </a:r>
            <a:r>
              <a:rPr lang="en-US" sz="2000" dirty="0"/>
              <a:t>Jane</a:t>
            </a:r>
            <a:r>
              <a:rPr lang="en-US" sz="2000" dirty="0">
                <a:solidFill>
                  <a:srgbClr val="2658E6"/>
                </a:solidFill>
              </a:rPr>
              <a:t> </a:t>
            </a:r>
            <a:r>
              <a:rPr lang="en-US" sz="2000" dirty="0">
                <a:solidFill>
                  <a:schemeClr val="accent2">
                    <a:lumMod val="75000"/>
                  </a:schemeClr>
                </a:solidFill>
              </a:rPr>
              <a:t>&lt;/firstname&gt;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&lt;firstname&gt; </a:t>
            </a:r>
            <a:r>
              <a:rPr lang="en-US" sz="2000" dirty="0"/>
              <a:t>William</a:t>
            </a:r>
            <a:r>
              <a:rPr lang="en-US" sz="2000" dirty="0">
                <a:solidFill>
                  <a:srgbClr val="2658E6"/>
                </a:solidFill>
              </a:rPr>
              <a:t> </a:t>
            </a:r>
            <a:r>
              <a:rPr lang="en-US" sz="2000" dirty="0">
                <a:solidFill>
                  <a:schemeClr val="accent2">
                    <a:lumMod val="75000"/>
                  </a:schemeClr>
                </a:solidFill>
              </a:rPr>
              <a:t>&lt;/firstname&gt;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&lt;firstname&gt; </a:t>
            </a:r>
            <a:r>
              <a:rPr lang="en-US" sz="2000" dirty="0"/>
              <a:t>Jane</a:t>
            </a:r>
            <a:r>
              <a:rPr lang="en-US" sz="2000" dirty="0">
                <a:solidFill>
                  <a:srgbClr val="2658E6"/>
                </a:solidFill>
              </a:rPr>
              <a:t> </a:t>
            </a:r>
            <a:r>
              <a:rPr lang="en-US" sz="2000" dirty="0">
                <a:solidFill>
                  <a:schemeClr val="accent2">
                    <a:lumMod val="75000"/>
                  </a:schemeClr>
                </a:solidFill>
              </a:rPr>
              <a:t>&lt;/firstname&gt;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&lt;firstname&gt; </a:t>
            </a:r>
            <a:r>
              <a:rPr lang="en-US" sz="2000" dirty="0"/>
              <a:t>William</a:t>
            </a:r>
            <a:r>
              <a:rPr lang="en-US" sz="2000" dirty="0">
                <a:solidFill>
                  <a:srgbClr val="2658E6"/>
                </a:solidFill>
              </a:rPr>
              <a:t> </a:t>
            </a:r>
            <a:r>
              <a:rPr lang="en-US" sz="2000" dirty="0">
                <a:solidFill>
                  <a:schemeClr val="accent2">
                    <a:lumMod val="75000"/>
                  </a:schemeClr>
                </a:solidFill>
              </a:rPr>
              <a:t>&lt;/firstname&gt;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6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"//employee[$1]//firstname"</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6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Types of Number Systems</a:t>
            </a:r>
          </a:p>
        </p:txBody>
      </p:sp>
      <p:grpSp>
        <p:nvGrpSpPr>
          <p:cNvPr id="17" name="Group 16">
            <a:extLst>
              <a:ext uri="{FF2B5EF4-FFF2-40B4-BE49-F238E27FC236}">
                <a16:creationId xmlns:a16="http://schemas.microsoft.com/office/drawing/2014/main" id="{81EF085E-F8E2-29C9-5967-425EB305B31A}"/>
              </a:ext>
            </a:extLst>
          </p:cNvPr>
          <p:cNvGrpSpPr/>
          <p:nvPr/>
        </p:nvGrpSpPr>
        <p:grpSpPr>
          <a:xfrm>
            <a:off x="119336" y="1052736"/>
            <a:ext cx="11665296" cy="2940429"/>
            <a:chOff x="551384" y="1052736"/>
            <a:chExt cx="11233248" cy="2940429"/>
          </a:xfrm>
        </p:grpSpPr>
        <p:sp>
          <p:nvSpPr>
            <p:cNvPr id="3" name="TextBox 2">
              <a:extLst>
                <a:ext uri="{FF2B5EF4-FFF2-40B4-BE49-F238E27FC236}">
                  <a16:creationId xmlns:a16="http://schemas.microsoft.com/office/drawing/2014/main" id="{A9B1D89D-2309-759E-3AAC-11952D55B51E}"/>
                </a:ext>
              </a:extLst>
            </p:cNvPr>
            <p:cNvSpPr txBox="1"/>
            <p:nvPr/>
          </p:nvSpPr>
          <p:spPr>
            <a:xfrm>
              <a:off x="551384" y="1052736"/>
              <a:ext cx="11233248" cy="228780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Types of Number Systems</a:t>
              </a:r>
            </a:p>
            <a:p>
              <a:endParaRPr lang="en-IN"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Decimal number system (Base- 10)           =&gt; 0, 1, 2, 3, 4, 5, 6, 7, 8, 9</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Binary number system (Base- 2)                =&gt; 0, 1</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Octal number system (Base-8)                   =&gt; 0, 1, 2, 3, 4, 5, 6, 7</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Hexadecimal number system (Base- 16)   =&gt; 0, 1, 2, 3, 4, 5, 6, 7, 8, 9, 10,    11,    12,   13,    14,    15</a:t>
              </a:r>
            </a:p>
          </p:txBody>
        </p:sp>
        <p:cxnSp>
          <p:nvCxnSpPr>
            <p:cNvPr id="7" name="Straight Arrow Connector 6">
              <a:extLst>
                <a:ext uri="{FF2B5EF4-FFF2-40B4-BE49-F238E27FC236}">
                  <a16:creationId xmlns:a16="http://schemas.microsoft.com/office/drawing/2014/main" id="{7BD1D355-4ED4-0C53-9A5C-1AD53ABD7AA6}"/>
                </a:ext>
              </a:extLst>
            </p:cNvPr>
            <p:cNvCxnSpPr>
              <a:cxnSpLocks/>
            </p:cNvCxnSpPr>
            <p:nvPr/>
          </p:nvCxnSpPr>
          <p:spPr>
            <a:xfrm>
              <a:off x="7941081"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D17B746-A723-D2D1-8D4D-5AAC6CDB09F6}"/>
                </a:ext>
              </a:extLst>
            </p:cNvPr>
            <p:cNvCxnSpPr>
              <a:cxnSpLocks/>
            </p:cNvCxnSpPr>
            <p:nvPr/>
          </p:nvCxnSpPr>
          <p:spPr>
            <a:xfrm>
              <a:off x="8482145"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FC97A18-9AFD-0CD2-46DA-8E43F9269A7D}"/>
                </a:ext>
              </a:extLst>
            </p:cNvPr>
            <p:cNvCxnSpPr>
              <a:cxnSpLocks/>
            </p:cNvCxnSpPr>
            <p:nvPr/>
          </p:nvCxnSpPr>
          <p:spPr>
            <a:xfrm>
              <a:off x="9017288"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C66D745-E992-C4DE-E59F-077E5500F74D}"/>
                </a:ext>
              </a:extLst>
            </p:cNvPr>
            <p:cNvCxnSpPr>
              <a:cxnSpLocks/>
            </p:cNvCxnSpPr>
            <p:nvPr/>
          </p:nvCxnSpPr>
          <p:spPr>
            <a:xfrm>
              <a:off x="953024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CD58D19-6924-B95B-A8DF-9A57061B7AEF}"/>
                </a:ext>
              </a:extLst>
            </p:cNvPr>
            <p:cNvCxnSpPr>
              <a:cxnSpLocks/>
            </p:cNvCxnSpPr>
            <p:nvPr/>
          </p:nvCxnSpPr>
          <p:spPr>
            <a:xfrm>
              <a:off x="10057004"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021B772-9255-AC8F-A71A-24B76932FA7E}"/>
                </a:ext>
              </a:extLst>
            </p:cNvPr>
            <p:cNvCxnSpPr>
              <a:cxnSpLocks/>
            </p:cNvCxnSpPr>
            <p:nvPr/>
          </p:nvCxnSpPr>
          <p:spPr>
            <a:xfrm>
              <a:off x="1061896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B4C18B2-F171-C77F-9393-E9168D0FBE05}"/>
                </a:ext>
              </a:extLst>
            </p:cNvPr>
            <p:cNvSpPr txBox="1"/>
            <p:nvPr/>
          </p:nvSpPr>
          <p:spPr>
            <a:xfrm>
              <a:off x="7781521" y="3623833"/>
              <a:ext cx="3240360" cy="369332"/>
            </a:xfrm>
            <a:prstGeom prst="rect">
              <a:avLst/>
            </a:prstGeom>
            <a:noFill/>
          </p:spPr>
          <p:txBody>
            <a:bodyPr wrap="square">
              <a:spAutoFit/>
            </a:bodyPr>
            <a:lstStyle/>
            <a:p>
              <a:r>
                <a:rPr lang="en-IN" sz="1800" dirty="0">
                  <a:latin typeface="Arial" panose="020B0604020202020204" pitchFamily="34" charset="0"/>
                  <a:cs typeface="Arial" panose="020B0604020202020204" pitchFamily="34" charset="0"/>
                </a:rPr>
                <a:t>A      B      C       D      E       F</a:t>
              </a:r>
              <a:endParaRPr lang="en-IN" dirty="0"/>
            </a:p>
          </p:txBody>
        </p:sp>
      </p:grpSp>
    </p:spTree>
    <p:extLst>
      <p:ext uri="{BB962C8B-B14F-4D97-AF65-F5344CB8AC3E}">
        <p14:creationId xmlns:p14="http://schemas.microsoft.com/office/powerpoint/2010/main" val="3548192229"/>
      </p:ext>
    </p:extLst>
  </p:cSld>
  <p:clrMapOvr>
    <a:masterClrMapping/>
  </p:clrMapOvr>
</p:sld>
</file>

<file path=ppt/slides/slide6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6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923330"/>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row_number() over(partition by deptno, dname, loc, walletid) R1, duplicate.*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duplicate) t1 </a:t>
            </a:r>
            <a:r>
              <a:rPr lang="en-US" dirty="0">
                <a:solidFill>
                  <a:srgbClr val="0077AA"/>
                </a:solidFill>
                <a:latin typeface="Liberation Mono"/>
                <a:cs typeface="Arial" panose="020B0604020202020204" pitchFamily="34" charset="0"/>
              </a:rPr>
              <a:t>WHERE</a:t>
            </a:r>
            <a:r>
              <a:rPr lang="en-US" b="1" dirty="0">
                <a:latin typeface="Liberation Mono"/>
                <a:cs typeface="Calibri" panose="020F0502020204030204" pitchFamily="34" charset="0"/>
              </a:rPr>
              <a:t> r1&gt;1;</a:t>
            </a:r>
          </a:p>
        </p:txBody>
      </p:sp>
      <p:sp>
        <p:nvSpPr>
          <p:cNvPr id="6" name="Rectangle 5"/>
          <p:cNvSpPr/>
          <p:nvPr/>
        </p:nvSpPr>
        <p:spPr>
          <a:xfrm>
            <a:off x="335360" y="4772806"/>
            <a:ext cx="11449272" cy="677108"/>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a:t>
            </a:r>
            <a:r>
              <a:rPr lang="en-IN" sz="2000" b="1" dirty="0">
                <a:latin typeface="Liberation Mono"/>
                <a:cs typeface="Calibri" panose="020F0502020204030204" pitchFamily="34" charset="0"/>
              </a:rPr>
              <a:t>Display employee name with highest salary in each job.</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ename, job,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(job, sal)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job, MAX(sal)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a:t>
            </a:r>
            <a:endParaRPr lang="en-IN" dirty="0">
              <a:latin typeface="Liberation Mono"/>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
        <p:nvSpPr>
          <p:cNvPr id="7" name="Rectangle 6">
            <a:extLst>
              <a:ext uri="{FF2B5EF4-FFF2-40B4-BE49-F238E27FC236}">
                <a16:creationId xmlns:a16="http://schemas.microsoft.com/office/drawing/2014/main" id="{8471A10E-AC2D-38CC-528A-F85881BB989E}"/>
              </a:ext>
            </a:extLst>
          </p:cNvPr>
          <p:cNvSpPr/>
          <p:nvPr/>
        </p:nvSpPr>
        <p:spPr>
          <a:xfrm>
            <a:off x="335360" y="5696029"/>
            <a:ext cx="11449272" cy="677108"/>
          </a:xfrm>
          <a:prstGeom prst="rect">
            <a:avLst/>
          </a:prstGeom>
        </p:spPr>
        <p:txBody>
          <a:bodyPr wrap="square">
            <a:spAutoFit/>
          </a:bodyPr>
          <a:lstStyle/>
          <a:p>
            <a:r>
              <a:rPr lang="en-IN" sz="2000" b="1" dirty="0">
                <a:latin typeface="Liberation Mono"/>
                <a:cs typeface="Calibri" panose="020F0502020204030204" pitchFamily="34" charset="0"/>
              </a:rPr>
              <a:t>9. Display employee having the same salary</a:t>
            </a:r>
          </a:p>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2778608303"/>
      </p:ext>
    </p:extLst>
  </p:cSld>
  <p:clrMapOvr>
    <a:masterClrMapping/>
  </p:clrMapOvr>
</p:sld>
</file>

<file path=ppt/slides/slide6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6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6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6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6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shell commands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764704"/>
            <a:ext cx="11809312" cy="1477328"/>
          </a:xfrm>
          <a:prstGeom prst="rect">
            <a:avLst/>
          </a:prstGeom>
        </p:spPr>
        <p:txBody>
          <a:bodyPr wrap="square">
            <a:spAutoFit/>
          </a:bodyPr>
          <a:lstStyle/>
          <a:p>
            <a:r>
              <a:rPr lang="en-IN" dirty="0">
                <a:solidFill>
                  <a:srgbClr val="0077AA"/>
                </a:solidFill>
                <a:latin typeface="Liberation Mono"/>
                <a:cs typeface="Times New Roman" panose="02020603050405020304" pitchFamily="18" charset="0"/>
              </a:rPr>
              <a:t> MySQL  JS &gt; function fn(x ,y) {</a:t>
            </a:r>
          </a:p>
          <a:p>
            <a:r>
              <a:rPr lang="en-IN" dirty="0">
                <a:solidFill>
                  <a:srgbClr val="0077AA"/>
                </a:solidFill>
                <a:latin typeface="Liberation Mono"/>
                <a:cs typeface="Times New Roman" panose="02020603050405020304" pitchFamily="18" charset="0"/>
              </a:rPr>
              <a:t>                   -&gt; print(x + y);</a:t>
            </a:r>
          </a:p>
          <a:p>
            <a:r>
              <a:rPr lang="en-IN" dirty="0">
                <a:solidFill>
                  <a:srgbClr val="0077AA"/>
                </a:solidFill>
                <a:latin typeface="Liberation Mono"/>
                <a:cs typeface="Times New Roman" panose="02020603050405020304" pitchFamily="18" charset="0"/>
              </a:rPr>
              <a:t>                   -&gt; }</a:t>
            </a:r>
          </a:p>
          <a:p>
            <a:r>
              <a:rPr lang="en-IN" dirty="0">
                <a:solidFill>
                  <a:srgbClr val="0077AA"/>
                </a:solidFill>
                <a:latin typeface="Liberation Mono"/>
                <a:cs typeface="Times New Roman" panose="02020603050405020304" pitchFamily="18" charset="0"/>
              </a:rPr>
              <a:t>                    -&gt;</a:t>
            </a:r>
          </a:p>
          <a:p>
            <a:r>
              <a:rPr lang="en-IN" dirty="0">
                <a:solidFill>
                  <a:srgbClr val="0077AA"/>
                </a:solidFill>
                <a:latin typeface="Liberation Mono"/>
                <a:cs typeface="Times New Roman" panose="02020603050405020304" pitchFamily="18" charset="0"/>
              </a:rPr>
              <a:t> MySQL  JS &gt;  fn(10,20);</a:t>
            </a:r>
          </a:p>
        </p:txBody>
      </p:sp>
      <p:sp>
        <p:nvSpPr>
          <p:cNvPr id="4" name="TextBox 3">
            <a:extLst>
              <a:ext uri="{FF2B5EF4-FFF2-40B4-BE49-F238E27FC236}">
                <a16:creationId xmlns:a16="http://schemas.microsoft.com/office/drawing/2014/main" id="{2C3A27E2-B7E1-05F5-423A-D0E890176176}"/>
              </a:ext>
            </a:extLst>
          </p:cNvPr>
          <p:cNvSpPr txBox="1"/>
          <p:nvPr/>
        </p:nvSpPr>
        <p:spPr>
          <a:xfrm>
            <a:off x="191082" y="2505670"/>
            <a:ext cx="11593549" cy="3416320"/>
          </a:xfrm>
          <a:prstGeom prst="rect">
            <a:avLst/>
          </a:prstGeom>
        </p:spPr>
        <p:txBody>
          <a:bodyPr wrap="square">
            <a:spAutoFit/>
          </a:bodyPr>
          <a:lstStyle>
            <a:defPPr>
              <a:defRPr lang="en-US"/>
            </a:defPPr>
            <a:lvl1pPr>
              <a:defRPr>
                <a:solidFill>
                  <a:srgbClr val="0077AA"/>
                </a:solidFill>
                <a:latin typeface="Liberation Mono"/>
                <a:cs typeface="Times New Roman" panose="02020603050405020304" pitchFamily="18" charset="0"/>
              </a:defRPr>
            </a:lvl1pPr>
          </a:lstStyle>
          <a:p>
            <a:r>
              <a:rPr lang="en-IN" dirty="0"/>
              <a:t> MySQL  JS &gt; \SQL</a:t>
            </a:r>
          </a:p>
          <a:p>
            <a:r>
              <a:rPr lang="en-IN" dirty="0"/>
              <a:t>  Switching to SQL mode... Commands end with ;</a:t>
            </a:r>
          </a:p>
          <a:p>
            <a:endParaRPr lang="en-IN" dirty="0"/>
          </a:p>
          <a:p>
            <a:r>
              <a:rPr lang="en-IN" dirty="0"/>
              <a:t>  MySQL  SQL &gt; \connect root@localhost</a:t>
            </a:r>
          </a:p>
          <a:p>
            <a:r>
              <a:rPr lang="en-IN" dirty="0"/>
              <a:t>  Creating a session to 'root@localhost’</a:t>
            </a:r>
          </a:p>
          <a:p>
            <a:r>
              <a:rPr lang="en-IN" dirty="0"/>
              <a:t>  Please provide the password for 'root@localhost': ****</a:t>
            </a:r>
          </a:p>
          <a:p>
            <a:r>
              <a:rPr lang="en-IN" dirty="0"/>
              <a:t>  Save password for 'root@localhost'? [Y]es/[N]o/Ne[v]er (default No): n</a:t>
            </a:r>
          </a:p>
          <a:p>
            <a:r>
              <a:rPr lang="en-IN" dirty="0"/>
              <a:t>  Fetching global names for auto-completion... Press ^C to stop.</a:t>
            </a:r>
          </a:p>
          <a:p>
            <a:r>
              <a:rPr lang="en-IN" dirty="0"/>
              <a:t>  Your MySQL connection id is 18 (X protocol)</a:t>
            </a:r>
          </a:p>
          <a:p>
            <a:r>
              <a:rPr lang="en-IN" dirty="0"/>
              <a:t>  Server version: 8.0.31 MySQL Community Server - GPL</a:t>
            </a:r>
          </a:p>
          <a:p>
            <a:r>
              <a:rPr lang="en-IN" dirty="0"/>
              <a:t>  No default schema selected; type \use &lt;schema&gt; to set one.</a:t>
            </a:r>
          </a:p>
          <a:p>
            <a:r>
              <a:rPr lang="en-IN" dirty="0"/>
              <a:t> MySQL  localhost:33060+ </a:t>
            </a:r>
            <a:r>
              <a:rPr lang="en-IN" dirty="0" err="1"/>
              <a:t>ssl</a:t>
            </a:r>
            <a:r>
              <a:rPr lang="en-IN" dirty="0"/>
              <a:t>  SQL &gt; USE DB1;</a:t>
            </a:r>
          </a:p>
        </p:txBody>
      </p:sp>
    </p:spTree>
    <p:extLst>
      <p:ext uri="{BB962C8B-B14F-4D97-AF65-F5344CB8AC3E}">
        <p14:creationId xmlns:p14="http://schemas.microsoft.com/office/powerpoint/2010/main" val="466239436"/>
      </p:ext>
    </p:extLst>
  </p:cSld>
  <p:clrMapOvr>
    <a:masterClrMapping/>
  </p:clrMapOvr>
</p:sld>
</file>

<file path=ppt/slides/slide6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263352" y="3933056"/>
            <a:ext cx="11665296" cy="923330"/>
          </a:xfrm>
          <a:prstGeom prst="rect">
            <a:avLst/>
          </a:prstGeom>
          <a:solidFill>
            <a:schemeClr val="accent6">
              <a:lumMod val="50000"/>
            </a:schemeClr>
          </a:solidFill>
        </p:spPr>
        <p:txBody>
          <a:bodyPr wrap="square">
            <a:spAutoFit/>
          </a:bodyPr>
          <a:lstStyle/>
          <a:p>
            <a:r>
              <a:rPr lang="en-IN" sz="2400" b="0" i="0" dirty="0">
                <a:solidFill>
                  <a:schemeClr val="bg1"/>
                </a:solidFill>
                <a:effectLst/>
                <a:latin typeface="NexusSans"/>
              </a:rPr>
              <a:t>Binary Numbers</a:t>
            </a:r>
          </a:p>
          <a:p>
            <a:endParaRPr lang="en-US" sz="800" b="0" i="0" dirty="0">
              <a:solidFill>
                <a:schemeClr val="bg1"/>
              </a:solidFill>
              <a:effectLst/>
              <a:latin typeface="NexusSans"/>
            </a:endParaRPr>
          </a:p>
          <a:p>
            <a:r>
              <a:rPr lang="en-US" sz="2200" b="0" i="0" dirty="0">
                <a:solidFill>
                  <a:schemeClr val="bg1"/>
                </a:solidFill>
                <a:effectLst/>
                <a:latin typeface="NexusSans"/>
              </a:rPr>
              <a:t>1, 2, 4, 8, 16, 32, 64, 128, 256, 512, 1024, 2048, 4096, 8192, 16384, 32768, 65536, and so on.</a:t>
            </a:r>
            <a:endParaRPr lang="en-IN" sz="2200" dirty="0">
              <a:solidFill>
                <a:schemeClr val="bg1"/>
              </a:solidFill>
            </a:endParaRPr>
          </a:p>
        </p:txBody>
      </p:sp>
    </p:spTree>
    <p:extLst>
      <p:ext uri="{BB962C8B-B14F-4D97-AF65-F5344CB8AC3E}">
        <p14:creationId xmlns:p14="http://schemas.microsoft.com/office/powerpoint/2010/main" val="18020761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3" name="TextBox 2">
            <a:extLst>
              <a:ext uri="{FF2B5EF4-FFF2-40B4-BE49-F238E27FC236}">
                <a16:creationId xmlns:a16="http://schemas.microsoft.com/office/drawing/2014/main" id="{A976B0DA-2EDB-2C3A-AEDB-B61969E32AA8}"/>
              </a:ext>
            </a:extLst>
          </p:cNvPr>
          <p:cNvSpPr txBox="1"/>
          <p:nvPr/>
        </p:nvSpPr>
        <p:spPr>
          <a:xfrm>
            <a:off x="335360" y="5949280"/>
            <a:ext cx="11449272" cy="369332"/>
          </a:xfrm>
          <a:prstGeom prst="rect">
            <a:avLst/>
          </a:prstGeom>
          <a:noFill/>
        </p:spPr>
        <p:txBody>
          <a:bodyPr wrap="square">
            <a:spAutoFit/>
          </a:bodyPr>
          <a:lstStyle/>
          <a:p>
            <a:r>
              <a:rPr lang="en-US" b="0" i="0" dirty="0">
                <a:solidFill>
                  <a:srgbClr val="4D5156"/>
                </a:solidFill>
                <a:effectLst/>
                <a:latin typeface="Arial" panose="020B0604020202020204" pitchFamily="34" charset="0"/>
                <a:cs typeface="Arial" panose="020B0604020202020204" pitchFamily="34" charset="0"/>
              </a:rPr>
              <a:t>Cultural means: </a:t>
            </a:r>
            <a:r>
              <a:rPr lang="en-US" b="0" i="0" dirty="0">
                <a:solidFill>
                  <a:srgbClr val="202124"/>
                </a:solidFill>
                <a:effectLst/>
                <a:latin typeface="Arial" panose="020B0604020202020204" pitchFamily="34" charset="0"/>
                <a:cs typeface="Arial" panose="020B0604020202020204" pitchFamily="34" charset="0"/>
              </a:rPr>
              <a:t> the ideas, customs, and social behaviour of a particular people or society.</a:t>
            </a:r>
            <a:r>
              <a:rPr lang="en-US" b="0" i="0" dirty="0">
                <a:solidFill>
                  <a:srgbClr val="040C28"/>
                </a:solidFill>
                <a:effectLst/>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7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25B7A9B-57E0-09B0-5B92-4F110D809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344" y="122464"/>
            <a:ext cx="11737304" cy="6690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790312"/>
      </p:ext>
    </p:extLst>
  </p:cSld>
  <p:clrMapOvr>
    <a:masterClrMapping/>
  </p:clrMapOvr>
</p:sld>
</file>

<file path=ppt/slides/slide7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Databases: Converting weak entity in ER diagram to RDBMS relation">
            <a:extLst>
              <a:ext uri="{FF2B5EF4-FFF2-40B4-BE49-F238E27FC236}">
                <a16:creationId xmlns:a16="http://schemas.microsoft.com/office/drawing/2014/main" id="{C6914BAC-6A33-1CBE-8369-6C42550C90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0959"/>
            <a:ext cx="6397940" cy="44644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Explain Weak entity set with suitable example.">
            <a:extLst>
              <a:ext uri="{FF2B5EF4-FFF2-40B4-BE49-F238E27FC236}">
                <a16:creationId xmlns:a16="http://schemas.microsoft.com/office/drawing/2014/main" id="{0A34147D-2DAC-DD7B-6355-59BA4F67EC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6825" y="2204864"/>
            <a:ext cx="7985175" cy="36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3851535"/>
      </p:ext>
    </p:extLst>
  </p:cSld>
  <p:clrMapOvr>
    <a:masterClrMapping/>
  </p:clrMapOvr>
</p:sld>
</file>

<file path=ppt/slides/slide7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3421851710"/>
      </p:ext>
    </p:extLst>
  </p:cSld>
  <p:clrMapOvr>
    <a:masterClrMapping/>
  </p:clrMapOvr>
</p:sld>
</file>

<file path=ppt/slides/slide7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035178-885F-91DB-6301-F4F257819F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3672" y="332656"/>
            <a:ext cx="4968552" cy="6192688"/>
          </a:xfrm>
          <a:prstGeom prst="rect">
            <a:avLst/>
          </a:prstGeom>
        </p:spPr>
      </p:pic>
    </p:spTree>
    <p:extLst>
      <p:ext uri="{BB962C8B-B14F-4D97-AF65-F5344CB8AC3E}">
        <p14:creationId xmlns:p14="http://schemas.microsoft.com/office/powerpoint/2010/main" val="2264136539"/>
      </p:ext>
    </p:extLst>
  </p:cSld>
  <p:clrMapOvr>
    <a:masterClrMapping/>
  </p:clrMapOvr>
</p:sld>
</file>

<file path=ppt/slides/slide7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68742F0-91B7-90CF-4C0C-3AFBA35CAC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336" y="188641"/>
            <a:ext cx="4321164" cy="3528392"/>
          </a:xfrm>
          <a:prstGeom prst="rect">
            <a:avLst/>
          </a:prstGeom>
        </p:spPr>
      </p:pic>
      <p:sp>
        <p:nvSpPr>
          <p:cNvPr id="6" name="TextBox 5">
            <a:extLst>
              <a:ext uri="{FF2B5EF4-FFF2-40B4-BE49-F238E27FC236}">
                <a16:creationId xmlns:a16="http://schemas.microsoft.com/office/drawing/2014/main" id="{E57E7CD2-CAF3-7965-F8BF-6C0CA944285D}"/>
              </a:ext>
            </a:extLst>
          </p:cNvPr>
          <p:cNvSpPr txBox="1"/>
          <p:nvPr/>
        </p:nvSpPr>
        <p:spPr>
          <a:xfrm>
            <a:off x="4511824" y="58847"/>
            <a:ext cx="7560840" cy="5078313"/>
          </a:xfrm>
          <a:prstGeom prst="rect">
            <a:avLst/>
          </a:prstGeom>
          <a:noFill/>
        </p:spPr>
        <p:txBody>
          <a:bodyPr wrap="square">
            <a:spAutoFit/>
          </a:bodyPr>
          <a:lstStyle/>
          <a:p>
            <a:r>
              <a:rPr lang="en-IN" dirty="0"/>
              <a:t>Create Tables:</a:t>
            </a:r>
          </a:p>
          <a:p>
            <a:endParaRPr lang="en-IN" dirty="0"/>
          </a:p>
          <a:p>
            <a:r>
              <a:rPr lang="en-IN" dirty="0"/>
              <a:t>Product: This table will store information about each product item.</a:t>
            </a:r>
          </a:p>
          <a:p>
            <a:endParaRPr lang="en-IN" dirty="0"/>
          </a:p>
          <a:p>
            <a:r>
              <a:rPr lang="en-IN" dirty="0"/>
              <a:t>Columns: </a:t>
            </a:r>
            <a:r>
              <a:rPr lang="en-IN" dirty="0" err="1"/>
              <a:t>product_id</a:t>
            </a:r>
            <a:r>
              <a:rPr lang="en-IN" dirty="0"/>
              <a:t> (primary key), </a:t>
            </a:r>
            <a:r>
              <a:rPr lang="en-IN" dirty="0" err="1"/>
              <a:t>product_name</a:t>
            </a:r>
            <a:r>
              <a:rPr lang="en-IN" dirty="0"/>
              <a:t>, description, price, etc.</a:t>
            </a:r>
          </a:p>
          <a:p>
            <a:endParaRPr lang="en-IN" dirty="0"/>
          </a:p>
          <a:p>
            <a:r>
              <a:rPr lang="en-IN" dirty="0"/>
              <a:t>Quarter: This table will store information about quarters or time periods.</a:t>
            </a:r>
          </a:p>
          <a:p>
            <a:r>
              <a:rPr lang="en-IN" dirty="0"/>
              <a:t>Columns: </a:t>
            </a:r>
            <a:r>
              <a:rPr lang="en-IN" dirty="0" err="1"/>
              <a:t>quarter_id</a:t>
            </a:r>
            <a:r>
              <a:rPr lang="en-IN" dirty="0"/>
              <a:t> (primary key), year, </a:t>
            </a:r>
            <a:r>
              <a:rPr lang="en-IN" dirty="0" err="1"/>
              <a:t>quarter_name</a:t>
            </a:r>
            <a:r>
              <a:rPr lang="en-IN" dirty="0"/>
              <a:t>, </a:t>
            </a:r>
            <a:r>
              <a:rPr lang="en-IN" dirty="0" err="1"/>
              <a:t>start_date</a:t>
            </a:r>
            <a:r>
              <a:rPr lang="en-IN" dirty="0"/>
              <a:t>, </a:t>
            </a:r>
            <a:r>
              <a:rPr lang="en-IN" dirty="0" err="1"/>
              <a:t>end_date</a:t>
            </a:r>
            <a:r>
              <a:rPr lang="en-IN" dirty="0"/>
              <a:t>, etc.</a:t>
            </a:r>
          </a:p>
          <a:p>
            <a:endParaRPr lang="en-IN" dirty="0"/>
          </a:p>
          <a:p>
            <a:r>
              <a:rPr lang="en-IN" dirty="0"/>
              <a:t>Location: This table will store information about different locations.</a:t>
            </a:r>
          </a:p>
          <a:p>
            <a:r>
              <a:rPr lang="en-IN" dirty="0"/>
              <a:t>Columns: </a:t>
            </a:r>
            <a:r>
              <a:rPr lang="en-IN" dirty="0" err="1"/>
              <a:t>location_id</a:t>
            </a:r>
            <a:r>
              <a:rPr lang="en-IN" dirty="0"/>
              <a:t> (primary key), </a:t>
            </a:r>
            <a:r>
              <a:rPr lang="en-IN" dirty="0" err="1"/>
              <a:t>location_name</a:t>
            </a:r>
            <a:r>
              <a:rPr lang="en-IN" dirty="0"/>
              <a:t>, address, city, country, etc.</a:t>
            </a:r>
          </a:p>
          <a:p>
            <a:endParaRPr lang="en-IN" dirty="0"/>
          </a:p>
          <a:p>
            <a:r>
              <a:rPr lang="en-IN" dirty="0"/>
              <a:t>Sales: This table will store the sales data, including references to the Product, Quarter, and Location tables.</a:t>
            </a:r>
          </a:p>
          <a:p>
            <a:r>
              <a:rPr lang="en-IN" dirty="0"/>
              <a:t>Columns: </a:t>
            </a:r>
            <a:r>
              <a:rPr lang="en-IN" dirty="0" err="1"/>
              <a:t>sale_id</a:t>
            </a:r>
            <a:r>
              <a:rPr lang="en-IN" dirty="0"/>
              <a:t> (primary key), </a:t>
            </a:r>
            <a:r>
              <a:rPr lang="en-IN" dirty="0" err="1"/>
              <a:t>product_id</a:t>
            </a:r>
            <a:r>
              <a:rPr lang="en-IN" dirty="0"/>
              <a:t> (foreign key referencing Product table), </a:t>
            </a:r>
            <a:r>
              <a:rPr lang="en-IN" dirty="0" err="1"/>
              <a:t>quarter_id</a:t>
            </a:r>
            <a:r>
              <a:rPr lang="en-IN" dirty="0"/>
              <a:t> (foreign key referencing Quarter table), </a:t>
            </a:r>
            <a:r>
              <a:rPr lang="en-IN" dirty="0" err="1"/>
              <a:t>location_id</a:t>
            </a:r>
            <a:r>
              <a:rPr lang="en-IN" dirty="0"/>
              <a:t> (foreign key referencing Location table), </a:t>
            </a:r>
            <a:r>
              <a:rPr lang="en-IN" dirty="0" err="1"/>
              <a:t>quantity_sold</a:t>
            </a:r>
            <a:r>
              <a:rPr lang="en-IN" dirty="0"/>
              <a:t>, revenue, etc.</a:t>
            </a:r>
          </a:p>
        </p:txBody>
      </p:sp>
    </p:spTree>
    <p:extLst>
      <p:ext uri="{BB962C8B-B14F-4D97-AF65-F5344CB8AC3E}">
        <p14:creationId xmlns:p14="http://schemas.microsoft.com/office/powerpoint/2010/main" val="2412074574"/>
      </p:ext>
    </p:extLst>
  </p:cSld>
  <p:clrMapOvr>
    <a:masterClrMapping/>
  </p:clrMapOvr>
</p:sld>
</file>

<file path=ppt/slides/slide7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E70724C-C536-8831-D0A7-8EC771138549}"/>
              </a:ext>
            </a:extLst>
          </p:cNvPr>
          <p:cNvSpPr txBox="1"/>
          <p:nvPr/>
        </p:nvSpPr>
        <p:spPr>
          <a:xfrm>
            <a:off x="911424" y="260648"/>
            <a:ext cx="10729192" cy="5909310"/>
          </a:xfrm>
          <a:prstGeom prst="rect">
            <a:avLst/>
          </a:prstGeom>
          <a:noFill/>
        </p:spPr>
        <p:txBody>
          <a:bodyPr wrap="square">
            <a:spAutoFit/>
          </a:bodyPr>
          <a:lstStyle/>
          <a:p>
            <a:r>
              <a:rPr lang="en-IN" sz="1400" dirty="0"/>
              <a:t>drop procedure if exists pl1;</a:t>
            </a:r>
          </a:p>
          <a:p>
            <a:r>
              <a:rPr lang="en-IN" sz="1400" dirty="0"/>
              <a:t>delimiter $</a:t>
            </a:r>
          </a:p>
          <a:p>
            <a:r>
              <a:rPr lang="en-IN" sz="1400" dirty="0"/>
              <a:t>CREATE PROCEDURE pl1()</a:t>
            </a:r>
          </a:p>
          <a:p>
            <a:r>
              <a:rPr lang="en-IN" sz="1400" dirty="0"/>
              <a:t>BEGIN</a:t>
            </a:r>
          </a:p>
          <a:p>
            <a:r>
              <a:rPr lang="en-IN" sz="1400" dirty="0"/>
              <a:t>	declare d varchar(20);</a:t>
            </a:r>
          </a:p>
          <a:p>
            <a:r>
              <a:rPr lang="en-IN" sz="1400" dirty="0"/>
              <a:t>	declare </a:t>
            </a:r>
            <a:r>
              <a:rPr lang="en-IN" sz="1400" dirty="0" err="1"/>
              <a:t>cnt</a:t>
            </a:r>
            <a:r>
              <a:rPr lang="en-IN" sz="1400" dirty="0"/>
              <a:t> int default 1;</a:t>
            </a:r>
          </a:p>
          <a:p>
            <a:r>
              <a:rPr lang="en-IN" sz="1400" dirty="0"/>
              <a:t>	declare x varchar(2000) default '';</a:t>
            </a:r>
          </a:p>
          <a:p>
            <a:r>
              <a:rPr lang="en-IN" sz="1400" dirty="0"/>
              <a:t>	declare c1 cursor for select dname from dept;</a:t>
            </a:r>
          </a:p>
          <a:p>
            <a:r>
              <a:rPr lang="en-IN" sz="1400" dirty="0"/>
              <a:t>	declare exit handler for 1329 select '</a:t>
            </a:r>
            <a:r>
              <a:rPr lang="en-IN" sz="1400" dirty="0" err="1"/>
              <a:t>ënd</a:t>
            </a:r>
            <a:r>
              <a:rPr lang="en-IN" sz="1400" dirty="0"/>
              <a:t>';</a:t>
            </a:r>
          </a:p>
          <a:p>
            <a:r>
              <a:rPr lang="en-IN" sz="1400" dirty="0"/>
              <a:t>	open c1;</a:t>
            </a:r>
          </a:p>
          <a:p>
            <a:r>
              <a:rPr lang="en-IN" sz="1400" dirty="0"/>
              <a:t>	lbl:LOOP</a:t>
            </a:r>
          </a:p>
          <a:p>
            <a:r>
              <a:rPr lang="en-IN" sz="1400" dirty="0"/>
              <a:t>		fetch c1 into d;</a:t>
            </a:r>
          </a:p>
          <a:p>
            <a:r>
              <a:rPr lang="en-IN" sz="1400" dirty="0"/>
              <a:t>			set </a:t>
            </a:r>
            <a:r>
              <a:rPr lang="en-IN" sz="1400" dirty="0" err="1"/>
              <a:t>cnt</a:t>
            </a:r>
            <a:r>
              <a:rPr lang="en-IN" sz="1400" dirty="0"/>
              <a:t> :=1;</a:t>
            </a:r>
          </a:p>
          <a:p>
            <a:r>
              <a:rPr lang="en-IN" sz="1400" dirty="0"/>
              <a:t>	    	lbl2:LOOP</a:t>
            </a:r>
          </a:p>
          <a:p>
            <a:r>
              <a:rPr lang="en-IN" sz="1400" dirty="0"/>
              <a:t>				if </a:t>
            </a:r>
            <a:r>
              <a:rPr lang="en-IN" sz="1400" dirty="0" err="1"/>
              <a:t>cnt</a:t>
            </a:r>
            <a:r>
              <a:rPr lang="en-IN" sz="1400" dirty="0"/>
              <a:t> &lt;= length(d) THEN</a:t>
            </a:r>
          </a:p>
          <a:p>
            <a:r>
              <a:rPr lang="en-IN" sz="1400" dirty="0"/>
              <a:t>			    	set x := concat(x, substr(d, </a:t>
            </a:r>
            <a:r>
              <a:rPr lang="en-IN" sz="1400" dirty="0" err="1"/>
              <a:t>cnt</a:t>
            </a:r>
            <a:r>
              <a:rPr lang="en-IN" sz="1400" dirty="0"/>
              <a:t>, 1), ", ");</a:t>
            </a:r>
          </a:p>
          <a:p>
            <a:r>
              <a:rPr lang="en-IN" sz="1400" dirty="0"/>
              <a:t>				else </a:t>
            </a:r>
          </a:p>
          <a:p>
            <a:r>
              <a:rPr lang="en-IN" sz="1400" dirty="0"/>
              <a:t>					leave lbl2;</a:t>
            </a:r>
          </a:p>
          <a:p>
            <a:r>
              <a:rPr lang="en-IN" sz="1400" dirty="0"/>
              <a:t>				end if;</a:t>
            </a:r>
          </a:p>
          <a:p>
            <a:r>
              <a:rPr lang="en-IN" sz="1400" dirty="0"/>
              <a:t>				set </a:t>
            </a:r>
            <a:r>
              <a:rPr lang="en-IN" sz="1400" dirty="0" err="1"/>
              <a:t>cnt</a:t>
            </a:r>
            <a:r>
              <a:rPr lang="en-IN" sz="1400" dirty="0"/>
              <a:t> := </a:t>
            </a:r>
            <a:r>
              <a:rPr lang="en-IN" sz="1400" dirty="0" err="1"/>
              <a:t>cnt</a:t>
            </a:r>
            <a:r>
              <a:rPr lang="en-IN" sz="1400" dirty="0"/>
              <a:t> + 1;</a:t>
            </a:r>
          </a:p>
          <a:p>
            <a:r>
              <a:rPr lang="en-IN" sz="1400" dirty="0"/>
              <a:t>			end loop lbl2;</a:t>
            </a:r>
          </a:p>
          <a:p>
            <a:r>
              <a:rPr lang="en-IN" sz="1400" dirty="0"/>
              <a:t>			SELECT x;</a:t>
            </a:r>
          </a:p>
          <a:p>
            <a:r>
              <a:rPr lang="en-IN" sz="1400" dirty="0"/>
              <a:t>			set x:='';</a:t>
            </a:r>
          </a:p>
          <a:p>
            <a:r>
              <a:rPr lang="en-IN" sz="1400" dirty="0"/>
              <a:t>	end loop lbl;</a:t>
            </a:r>
          </a:p>
          <a:p>
            <a:r>
              <a:rPr lang="en-IN" sz="1400" dirty="0"/>
              <a:t>	close c1;</a:t>
            </a:r>
          </a:p>
          <a:p>
            <a:r>
              <a:rPr lang="en-IN" sz="1400" dirty="0"/>
              <a:t>end $</a:t>
            </a:r>
          </a:p>
          <a:p>
            <a:r>
              <a:rPr lang="en-IN" sz="1400" dirty="0"/>
              <a:t>delimiter ;</a:t>
            </a:r>
          </a:p>
        </p:txBody>
      </p:sp>
    </p:spTree>
    <p:extLst>
      <p:ext uri="{BB962C8B-B14F-4D97-AF65-F5344CB8AC3E}">
        <p14:creationId xmlns:p14="http://schemas.microsoft.com/office/powerpoint/2010/main" val="343098470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5000492"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77AA"/>
                </a:solidFill>
                <a:latin typeface="Liberation Mono"/>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7685333" y="417120"/>
            <a:ext cx="4315658" cy="3155895"/>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62161333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VARCHAR(20)</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err="1">
                <a:solidFill>
                  <a:schemeClr val="tx1">
                    <a:lumMod val="95000"/>
                    <a:lumOff val="5000"/>
                  </a:schemeClr>
                </a:solidFill>
                <a:latin typeface="Liberation Mono"/>
                <a:ea typeface="Times New Roman" panose="02020603050405020304" pitchFamily="18" charset="0"/>
              </a:rPr>
              <a:t>ordID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customer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3"/>
          <a:stretch>
            <a:fillRect/>
          </a:stretch>
        </p:blipFill>
        <p:spPr>
          <a:xfrm>
            <a:off x="191343" y="3717032"/>
            <a:ext cx="3839958" cy="2952328"/>
          </a:xfrm>
          <a:prstGeom prst="rect">
            <a:avLst/>
          </a:prstGeom>
        </p:spPr>
      </p:pic>
      <p:sp>
        <p:nvSpPr>
          <p:cNvPr id="3" name="TextBox 2">
            <a:extLst>
              <a:ext uri="{FF2B5EF4-FFF2-40B4-BE49-F238E27FC236}">
                <a16:creationId xmlns:a16="http://schemas.microsoft.com/office/drawing/2014/main" id="{3B8EEF22-B18D-EAD9-176D-E35C458DA900}"/>
              </a:ext>
            </a:extLst>
          </p:cNvPr>
          <p:cNvSpPr txBox="1"/>
          <p:nvPr/>
        </p:nvSpPr>
        <p:spPr>
          <a:xfrm>
            <a:off x="5375920" y="860812"/>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 itemID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7" name="TextBox 6">
            <a:extLst>
              <a:ext uri="{FF2B5EF4-FFF2-40B4-BE49-F238E27FC236}">
                <a16:creationId xmlns:a16="http://schemas.microsoft.com/office/drawing/2014/main" id="{195A19A4-B0AE-A308-5BDF-0C85DB3305DF}"/>
              </a:ext>
            </a:extLst>
          </p:cNvPr>
          <p:cNvSpPr txBox="1"/>
          <p:nvPr/>
        </p:nvSpPr>
        <p:spPr>
          <a:xfrm>
            <a:off x="5375920" y="3573016"/>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rPr>
              <a:t>NOT</a:t>
            </a:r>
            <a:r>
              <a:rPr lang="en-IN" dirty="0">
                <a:solidFill>
                  <a:srgbClr val="834689"/>
                </a:solidFill>
                <a:latin typeface="Liberation Mono"/>
                <a:cs typeface="Arial" panose="020B0604020202020204" pitchFamily="34" charset="0"/>
              </a:rPr>
              <a:t> </a:t>
            </a:r>
            <a:r>
              <a:rPr lang="en-IN" dirty="0">
                <a:solidFill>
                  <a:srgbClr val="0077AA"/>
                </a:solidFill>
                <a:latin typeface="Liberation Mono"/>
              </a:rPr>
              <a:t>NULL</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rPr>
              <a:t>NOT</a:t>
            </a:r>
            <a:r>
              <a:rPr lang="en-IN" dirty="0">
                <a:solidFill>
                  <a:srgbClr val="834689"/>
                </a:solidFill>
                <a:latin typeface="Liberation Mono"/>
                <a:cs typeface="Arial" panose="020B0604020202020204" pitchFamily="34" charset="0"/>
              </a:rPr>
              <a:t> </a:t>
            </a:r>
            <a:r>
              <a:rPr lang="en-IN" dirty="0">
                <a:solidFill>
                  <a:srgbClr val="0077AA"/>
                </a:solidFill>
                <a:latin typeface="Liberation Mono"/>
              </a:rPr>
              <a:t>NULL</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 itemID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5640776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5" y="116632"/>
            <a:ext cx="5760639" cy="670952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rPr>
              <a:t>userID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 PRIMARY 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 userID</a:t>
            </a:r>
            <a:r>
              <a:rPr lang="en-IN" dirty="0">
                <a:solidFill>
                  <a:schemeClr val="bg1">
                    <a:lumMod val="65000"/>
                  </a:schemeClr>
                </a:solidFill>
                <a:latin typeface="Liberation Mono"/>
                <a:cs typeface="Arial" panose="020B0604020202020204" pitchFamily="34" charset="0"/>
              </a:rPr>
              <a:t>),</a:t>
            </a:r>
            <a:endParaRPr lang="en-IN" dirty="0">
              <a:latin typeface="Liberation Mono"/>
            </a:endParaRP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fk_users_login_loginID1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endParaRPr lang="en-IN" sz="800" dirty="0">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userID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rPr>
              <a:t>NOT</a:t>
            </a:r>
            <a:r>
              <a:rPr lang="en-IN" dirty="0">
                <a:solidFill>
                  <a:srgbClr val="834689"/>
                </a:solidFill>
                <a:latin typeface="Liberation Mono"/>
                <a:cs typeface="Arial" panose="020B0604020202020204" pitchFamily="34" charset="0"/>
              </a:rPr>
              <a:t> </a:t>
            </a:r>
            <a:r>
              <a:rPr lang="en-IN" dirty="0">
                <a:solidFill>
                  <a:srgbClr val="0077AA"/>
                </a:solidFill>
                <a:latin typeface="Liberation Mono"/>
              </a:rPr>
              <a:t>NULL</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rPr>
              <a:t>NOT</a:t>
            </a:r>
            <a:r>
              <a:rPr lang="en-IN" dirty="0">
                <a:solidFill>
                  <a:srgbClr val="834689"/>
                </a:solidFill>
                <a:latin typeface="Liberation Mono"/>
                <a:cs typeface="Arial" panose="020B0604020202020204" pitchFamily="34" charset="0"/>
              </a:rPr>
              <a:t> </a:t>
            </a:r>
            <a:r>
              <a:rPr lang="en-IN" dirty="0">
                <a:solidFill>
                  <a:srgbClr val="0077AA"/>
                </a:solidFill>
                <a:latin typeface="Liberation Mono"/>
              </a:rPr>
              <a:t>NULL</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solidFill>
                  <a:srgbClr val="FE1212"/>
                </a:solidFill>
                <a:latin typeface="Liberation Mono"/>
                <a:cs typeface="Arial" panose="020B0604020202020204" pitchFamily="34" charset="0"/>
              </a:rPr>
              <a:t>   UNIQUE</a:t>
            </a:r>
            <a:r>
              <a:rPr lang="en-IN" dirty="0">
                <a:solidFill>
                  <a:schemeClr val="bg1">
                    <a:lumMod val="65000"/>
                  </a:schemeClr>
                </a:solidFill>
                <a:latin typeface="Liberation Mono"/>
                <a:cs typeface="Arial" panose="020B0604020202020204" pitchFamily="34" charset="0"/>
              </a:rPr>
              <a:t>(</a:t>
            </a:r>
            <a:r>
              <a:rPr lang="en-IN" dirty="0">
                <a:latin typeface="Liberation Mono"/>
              </a:rPr>
              <a:t>loginID, userID</a:t>
            </a:r>
            <a:r>
              <a:rPr lang="en-IN" dirty="0">
                <a:solidFill>
                  <a:schemeClr val="bg1">
                    <a:lumMod val="65000"/>
                  </a:schemeClr>
                </a:solidFill>
                <a:latin typeface="Liberation Mono"/>
                <a:cs typeface="Arial" panose="020B0604020202020204" pitchFamily="34" charset="0"/>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fk_users_login_loginID2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pic>
        <p:nvPicPr>
          <p:cNvPr id="7" name="Picture 6">
            <a:extLst>
              <a:ext uri="{FF2B5EF4-FFF2-40B4-BE49-F238E27FC236}">
                <a16:creationId xmlns:a16="http://schemas.microsoft.com/office/drawing/2014/main" id="{AA8AC147-1FFC-1F17-D908-A724F39B046D}"/>
              </a:ext>
            </a:extLst>
          </p:cNvPr>
          <p:cNvPicPr>
            <a:picLocks noChangeAspect="1"/>
          </p:cNvPicPr>
          <p:nvPr/>
        </p:nvPicPr>
        <p:blipFill>
          <a:blip r:embed="rId2"/>
          <a:stretch>
            <a:fillRect/>
          </a:stretch>
        </p:blipFill>
        <p:spPr>
          <a:xfrm>
            <a:off x="6506719" y="1814351"/>
            <a:ext cx="5565945" cy="3229298"/>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rPr>
              <a:t>     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I</a:t>
            </a:r>
            <a:r>
              <a:rPr lang="en-US" dirty="0">
                <a:solidFill>
                  <a:srgbClr val="0077AA"/>
                </a:solidFill>
                <a:latin typeface="Liberation Mono"/>
                <a:ea typeface="Times New Roman" panose="02020603050405020304" pitchFamily="18" charset="0"/>
              </a:rPr>
              <a:t>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6" y="620688"/>
            <a:ext cx="10009112" cy="553997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fk_blog_has_comments_blog</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fk_blog_has_comments_comments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16189564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4825360" cy="461665"/>
          </a:xfrm>
          <a:prstGeom prst="rect">
            <a:avLst/>
          </a:prstGeom>
          <a:noFill/>
        </p:spPr>
        <p:txBody>
          <a:bodyPr wrap="none" rtlCol="0">
            <a:spAutoFit/>
          </a:bodyPr>
          <a:lstStyle/>
          <a:p>
            <a:r>
              <a:rPr lang="en-IN" sz="2400"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B854859D-AA44-96A7-43C0-53A64C39D046}"/>
              </a:ext>
            </a:extLst>
          </p:cNvPr>
          <p:cNvSpPr/>
          <p:nvPr/>
        </p:nvSpPr>
        <p:spPr>
          <a:xfrm>
            <a:off x="223458" y="5089247"/>
            <a:ext cx="11705190" cy="1508105"/>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reference</a:t>
            </a:r>
            <a:r>
              <a:rPr lang="en-IN" dirty="0"/>
              <a:t> is a relationship between two tables where the values in one table refer to the values in another table.</a:t>
            </a:r>
          </a:p>
          <a:p>
            <a:pPr marL="177800" indent="-177800">
              <a:buFont typeface="Arial" panose="020B0604020202020204" pitchFamily="34" charset="0"/>
              <a:buChar char="•"/>
            </a:pPr>
            <a:endParaRPr lang="en-US" sz="6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referential key </a:t>
            </a:r>
            <a:r>
              <a:rPr lang="en-IN" dirty="0"/>
              <a:t>is a column or set of columns in a table that refers to the primary key of another table. It establishes a relationship between two tables, where one table is called the parent table, and the other is called the child table.</a:t>
            </a:r>
          </a:p>
        </p:txBody>
      </p:sp>
    </p:spTree>
    <p:extLst>
      <p:ext uri="{BB962C8B-B14F-4D97-AF65-F5344CB8AC3E}">
        <p14:creationId xmlns:p14="http://schemas.microsoft.com/office/powerpoint/2010/main" val="86232441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72924" y="151958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t>
            </a:r>
            <a:r>
              <a:rPr lang="en-IN" sz="4800" dirty="0">
                <a:solidFill>
                  <a:srgbClr val="DC525C"/>
                </a:solidFill>
                <a:latin typeface="Segoe UI Light" panose="020B0502040204020203" pitchFamily="34" charset="0"/>
                <a:cs typeface="Segoe UI Light" panose="020B0502040204020203" pitchFamily="34" charset="0"/>
              </a:rPr>
              <a:t>schema and  instance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F04094D9-C058-851F-EC42-360E566404AF}"/>
              </a:ext>
            </a:extLst>
          </p:cNvPr>
          <p:cNvSpPr txBox="1"/>
          <p:nvPr/>
        </p:nvSpPr>
        <p:spPr>
          <a:xfrm>
            <a:off x="335360" y="332656"/>
            <a:ext cx="11462930" cy="1231106"/>
          </a:xfrm>
          <a:prstGeom prst="rect">
            <a:avLst/>
          </a:prstGeom>
          <a:noFill/>
        </p:spPr>
        <p:txBody>
          <a:bodyPr wrap="square">
            <a:spAutoFit/>
          </a:bodyPr>
          <a:lstStyle/>
          <a:p>
            <a:r>
              <a:rPr lang="en-US" sz="2000" b="1" dirty="0">
                <a:latin typeface="Palatino Linotype" panose="02040502050505030304" pitchFamily="18" charset="0"/>
              </a:rPr>
              <a:t>Schema: </a:t>
            </a:r>
            <a:r>
              <a:rPr lang="en-IN" dirty="0">
                <a:latin typeface="Palatino Linotype" panose="02040502050505030304" pitchFamily="18" charset="0"/>
              </a:rPr>
              <a:t>A schema is a collection of database objects (</a:t>
            </a:r>
            <a:r>
              <a:rPr lang="en-US" dirty="0">
                <a:latin typeface="Palatino Linotype" panose="02040502050505030304" pitchFamily="18" charset="0"/>
              </a:rPr>
              <a:t>like table, foreign key, primary key, views, columns, data types, stored procedure, etc.</a:t>
            </a:r>
            <a:r>
              <a:rPr lang="en-IN" dirty="0">
                <a:latin typeface="Palatino Linotype" panose="02040502050505030304" pitchFamily="18" charset="0"/>
              </a:rPr>
              <a:t>) associated with one particular database username. This username is called the schema owner, or the owner of the related group of objects. You may have one or multiple schemas in a database.</a:t>
            </a:r>
            <a:endParaRPr lang="en-US" dirty="0">
              <a:latin typeface="Palatino Linotype" panose="02040502050505030304" pitchFamily="18" charset="0"/>
            </a:endParaRPr>
          </a:p>
        </p:txBody>
      </p:sp>
      <p:sp>
        <p:nvSpPr>
          <p:cNvPr id="3" name="TextBox 2">
            <a:extLst>
              <a:ext uri="{FF2B5EF4-FFF2-40B4-BE49-F238E27FC236}">
                <a16:creationId xmlns:a16="http://schemas.microsoft.com/office/drawing/2014/main" id="{2A68ABC4-4EC0-7051-775A-3EAE69C96D48}"/>
              </a:ext>
            </a:extLst>
          </p:cNvPr>
          <p:cNvSpPr txBox="1"/>
          <p:nvPr/>
        </p:nvSpPr>
        <p:spPr>
          <a:xfrm>
            <a:off x="321703" y="3717032"/>
            <a:ext cx="11462930" cy="1846659"/>
          </a:xfrm>
          <a:prstGeom prst="rect">
            <a:avLst/>
          </a:prstGeom>
          <a:noFill/>
        </p:spPr>
        <p:txBody>
          <a:bodyPr wrap="square">
            <a:spAutoFit/>
          </a:bodyPr>
          <a:lstStyle/>
          <a:p>
            <a:r>
              <a:rPr lang="en-US" sz="2000" b="1" dirty="0">
                <a:latin typeface="Palatino Linotype" panose="02040502050505030304" pitchFamily="18" charset="0"/>
              </a:rPr>
              <a:t>Instance </a:t>
            </a:r>
          </a:p>
          <a:p>
            <a:endParaRPr lang="en-US" sz="400" b="1"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data stored in database at a particular moment of time is called instance of database.</a:t>
            </a:r>
          </a:p>
          <a:p>
            <a:pPr marL="285750" indent="-285750">
              <a:buFont typeface="Arial" panose="020B0604020202020204" pitchFamily="34" charset="0"/>
              <a:buChar char="•"/>
            </a:pPr>
            <a:endParaRPr lang="en-US" dirty="0">
              <a:latin typeface="Palatino Linotype" panose="02040502050505030304" pitchFamily="18" charset="0"/>
            </a:endParaRPr>
          </a:p>
          <a:p>
            <a:r>
              <a:rPr lang="en-US" dirty="0">
                <a:solidFill>
                  <a:srgbClr val="FF0000"/>
                </a:solidFill>
                <a:latin typeface="Palatino Linotype" panose="02040502050505030304" pitchFamily="18" charset="0"/>
              </a:rPr>
              <a:t>For example</a:t>
            </a:r>
            <a:r>
              <a:rPr lang="en-US" dirty="0">
                <a:latin typeface="Palatino Linotype" panose="02040502050505030304" pitchFamily="18" charset="0"/>
              </a:rPr>
              <a:t>, lets say we have a single table student in the database, today the table has 100 records, so today the instance of the database has 100 records. Lets say we are going to add another 100 records in this table by tomorrow so the instance of database tomorrow will have 200 records in table.</a:t>
            </a:r>
          </a:p>
        </p:txBody>
      </p:sp>
      <p:sp>
        <p:nvSpPr>
          <p:cNvPr id="7" name="TextBox 6">
            <a:extLst>
              <a:ext uri="{FF2B5EF4-FFF2-40B4-BE49-F238E27FC236}">
                <a16:creationId xmlns:a16="http://schemas.microsoft.com/office/drawing/2014/main" id="{00C6DAB4-B52A-BEBE-3048-EACC80F60053}"/>
              </a:ext>
            </a:extLst>
          </p:cNvPr>
          <p:cNvSpPr txBox="1"/>
          <p:nvPr/>
        </p:nvSpPr>
        <p:spPr>
          <a:xfrm>
            <a:off x="191344" y="6300028"/>
            <a:ext cx="6768752" cy="369332"/>
          </a:xfrm>
          <a:prstGeom prst="rect">
            <a:avLst/>
          </a:prstGeom>
          <a:noFill/>
        </p:spPr>
        <p:txBody>
          <a:bodyPr wrap="square">
            <a:spAutoFit/>
          </a:bodyPr>
          <a:lstStyle/>
          <a:p>
            <a:r>
              <a:rPr lang="en-IN" dirty="0">
                <a:latin typeface="Palatino Linotype" panose="02040502050505030304" pitchFamily="18" charset="0"/>
              </a:rPr>
              <a:t>An instance of a relation is a set of tuples, also called records</a:t>
            </a:r>
          </a:p>
        </p:txBody>
      </p:sp>
    </p:spTree>
    <p:extLst>
      <p:ext uri="{BB962C8B-B14F-4D97-AF65-F5344CB8AC3E}">
        <p14:creationId xmlns:p14="http://schemas.microsoft.com/office/powerpoint/2010/main" val="405949456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49689</TotalTime>
  <Words>73141</Words>
  <Application>Microsoft Office PowerPoint</Application>
  <PresentationFormat>Widescreen</PresentationFormat>
  <Paragraphs>9129</Paragraphs>
  <Slides>705</Slides>
  <Notes>41</Notes>
  <HiddenSlides>0</HiddenSlides>
  <MMClips>0</MMClips>
  <ScaleCrop>false</ScaleCrop>
  <HeadingPairs>
    <vt:vector size="6" baseType="variant">
      <vt:variant>
        <vt:lpstr>Fonts Used</vt:lpstr>
      </vt:variant>
      <vt:variant>
        <vt:i4>41</vt:i4>
      </vt:variant>
      <vt:variant>
        <vt:lpstr>Theme</vt:lpstr>
      </vt:variant>
      <vt:variant>
        <vt:i4>1</vt:i4>
      </vt:variant>
      <vt:variant>
        <vt:lpstr>Slide Titles</vt:lpstr>
      </vt:variant>
      <vt:variant>
        <vt:i4>705</vt:i4>
      </vt:variant>
    </vt:vector>
  </HeadingPairs>
  <TitlesOfParts>
    <vt:vector size="747"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Helvetica</vt:lpstr>
      <vt:lpstr>Helvetica Neue</vt:lpstr>
      <vt:lpstr>inherit</vt:lpstr>
      <vt:lpstr>Inter-Regular</vt:lpstr>
      <vt:lpstr>Inter-Regular</vt:lpstr>
      <vt:lpstr>Leelawadee UI Semilight</vt:lpstr>
      <vt:lpstr>Liberation Mono</vt:lpstr>
      <vt:lpstr>Monotype Sorts</vt:lpstr>
      <vt:lpstr>NexusSans</vt:lpstr>
      <vt:lpstr>Open sans</vt:lpstr>
      <vt:lpstr>Open sans</vt:lpstr>
      <vt:lpstr>Open Sans Light</vt:lpstr>
      <vt:lpstr>Palatino Linotype</vt:lpstr>
      <vt:lpstr>Roboto</vt:lpstr>
      <vt:lpstr>Segoe Print</vt:lpstr>
      <vt:lpstr>Segoe UI</vt:lpstr>
      <vt:lpstr>Segoe UI Light</vt:lpstr>
      <vt:lpstr>Segoe UI Semilight</vt:lpstr>
      <vt:lpstr>Source Code Pro</vt:lpstr>
      <vt:lpstr>Symbol</vt:lpstr>
      <vt:lpstr>Times New Roman</vt:lpstr>
      <vt:lpstr>verdana</vt:lpstr>
      <vt:lpstr>verdana</vt:lpstr>
      <vt:lpstr>Vrinda</vt:lpstr>
      <vt:lpstr>Wingdings</vt:lpstr>
      <vt:lpstr>Wingdings 3</vt:lpstr>
      <vt:lpstr>Work Sans</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PowerPoint Presentation</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SALIL BAGDE</cp:lastModifiedBy>
  <cp:revision>11130</cp:revision>
  <dcterms:created xsi:type="dcterms:W3CDTF">2015-10-09T06:09:34Z</dcterms:created>
  <dcterms:modified xsi:type="dcterms:W3CDTF">2023-11-20T03:35:30Z</dcterms:modified>
</cp:coreProperties>
</file>